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05" r:id="rId1"/>
  </p:sldMasterIdLst>
  <p:notesMasterIdLst>
    <p:notesMasterId r:id="rId35"/>
  </p:notesMasterIdLst>
  <p:sldIdLst>
    <p:sldId id="257" r:id="rId2"/>
    <p:sldId id="278" r:id="rId3"/>
    <p:sldId id="2377" r:id="rId4"/>
    <p:sldId id="2379" r:id="rId5"/>
    <p:sldId id="2380" r:id="rId6"/>
    <p:sldId id="2393" r:id="rId7"/>
    <p:sldId id="2431" r:id="rId8"/>
    <p:sldId id="2425" r:id="rId9"/>
    <p:sldId id="2418" r:id="rId10"/>
    <p:sldId id="279" r:id="rId11"/>
    <p:sldId id="657" r:id="rId12"/>
    <p:sldId id="2415" r:id="rId13"/>
    <p:sldId id="2428" r:id="rId14"/>
    <p:sldId id="2401" r:id="rId15"/>
    <p:sldId id="2403" r:id="rId16"/>
    <p:sldId id="2395" r:id="rId17"/>
    <p:sldId id="2396" r:id="rId18"/>
    <p:sldId id="2432" r:id="rId19"/>
    <p:sldId id="2426" r:id="rId20"/>
    <p:sldId id="2427" r:id="rId21"/>
    <p:sldId id="2430" r:id="rId22"/>
    <p:sldId id="2399" r:id="rId23"/>
    <p:sldId id="2422" r:id="rId24"/>
    <p:sldId id="2407" r:id="rId25"/>
    <p:sldId id="2423" r:id="rId26"/>
    <p:sldId id="2409" r:id="rId27"/>
    <p:sldId id="2429" r:id="rId28"/>
    <p:sldId id="2410" r:id="rId29"/>
    <p:sldId id="2412" r:id="rId30"/>
    <p:sldId id="2419" r:id="rId31"/>
    <p:sldId id="2414" r:id="rId32"/>
    <p:sldId id="2382" r:id="rId33"/>
    <p:sldId id="2383" r:id="rId34"/>
  </p:sldIdLst>
  <p:sldSz cx="12192000" cy="6858000"/>
  <p:notesSz cx="6858000" cy="9144000"/>
  <p:embeddedFontLst>
    <p:embeddedFont>
      <p:font typeface="Arial" panose="020B0604020202020204" pitchFamily="3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pen Sans Condensed" panose="020B0606030504020204" pitchFamily="34" charset="0"/>
      <p:regular r:id="rId50"/>
      <p:bold r:id="rId51"/>
      <p:italic r:id="rId52"/>
      <p:boldItalic r:id="rId53"/>
    </p:embeddedFont>
    <p:embeddedFont>
      <p:font typeface="Prometo Medium" panose="020B0704030203060203" pitchFamily="34" charset="77"/>
      <p:regular r:id="rId54"/>
      <p:italic r:id="rId55"/>
    </p:embeddedFont>
    <p:embeddedFont>
      <p:font typeface="Trebuchet MS" panose="020B0703020202090204" pitchFamily="34" charset="0"/>
      <p:regular r:id="rId56"/>
      <p:bold r:id="rId57"/>
      <p:italic r:id="rId58"/>
      <p:boldItalic r:id="rId59"/>
    </p:embeddedFont>
    <p:embeddedFont>
      <p:font typeface="Vrinda" panose="020B0502040204020203" pitchFamily="34" charset="0"/>
      <p:regular r:id="rId60"/>
      <p:bold r:id="rId61"/>
    </p:embeddedFont>
  </p:embeddedFontLst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llano, Chris" initials="VC" lastIdx="70" clrIdx="0">
    <p:extLst>
      <p:ext uri="{19B8F6BF-5375-455C-9EA6-DF929625EA0E}">
        <p15:presenceInfo xmlns:p15="http://schemas.microsoft.com/office/powerpoint/2012/main" userId="S::cvillano@himss.org::8a6140e9-0020-4fcb-84f3-9c920b9e87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2AA"/>
    <a:srgbClr val="54C0E8"/>
    <a:srgbClr val="FF5A5A"/>
    <a:srgbClr val="55C1E9"/>
    <a:srgbClr val="3CD5AF"/>
    <a:srgbClr val="FFC7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/>
    <p:restoredTop sz="88104"/>
  </p:normalViewPr>
  <p:slideViewPr>
    <p:cSldViewPr snapToGrid="0" snapToObjects="1">
      <p:cViewPr varScale="1">
        <p:scale>
          <a:sx n="124" d="100"/>
          <a:sy n="124" d="100"/>
        </p:scale>
        <p:origin x="680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1" d="100"/>
          <a:sy n="151" d="100"/>
        </p:scale>
        <p:origin x="40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How</a:t>
            </a:r>
            <a:r>
              <a:rPr lang="en-US" sz="2800" baseline="0" dirty="0"/>
              <a:t> Much Did You Learn? </a:t>
            </a:r>
          </a:p>
          <a:p>
            <a:pPr>
              <a:defRPr sz="2800"/>
            </a:pPr>
            <a:r>
              <a:rPr lang="en-US" sz="2000" baseline="0" dirty="0"/>
              <a:t>(n = 13)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159434071153031E-2"/>
          <c:y val="0.12264849016645983"/>
          <c:w val="0.93378637936269093"/>
          <c:h val="0.797007675727460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Nothing</c:v>
                </c:pt>
                <c:pt idx="1">
                  <c:v>A Little</c:v>
                </c:pt>
                <c:pt idx="2">
                  <c:v>Some</c:v>
                </c:pt>
                <c:pt idx="3">
                  <c:v>A Lot</c:v>
                </c:pt>
                <c:pt idx="4">
                  <c:v>A Whole Lot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7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63-8B4A-8D15-C51B0AFE7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2552160"/>
        <c:axId val="772251872"/>
      </c:barChart>
      <c:catAx>
        <c:axId val="77255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251872"/>
        <c:crosses val="autoZero"/>
        <c:auto val="1"/>
        <c:lblAlgn val="ctr"/>
        <c:lblOffset val="100"/>
        <c:noMultiLvlLbl val="0"/>
      </c:catAx>
      <c:valAx>
        <c:axId val="77225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55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7707A-55F4-3D4E-B0C4-ACB831BA7CCF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BED9E-78BD-4C4E-B037-F792E5B3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12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accent1"/>
                </a:solidFill>
                <a:highlight>
                  <a:srgbClr val="FFFF00"/>
                </a:highlight>
              </a:rPr>
              <a:t>(Link back to </a:t>
            </a:r>
            <a:r>
              <a:rPr lang="en-US" sz="1200" dirty="0" err="1">
                <a:solidFill>
                  <a:schemeClr val="accent1"/>
                </a:solidFill>
                <a:highlight>
                  <a:srgbClr val="FFFF00"/>
                </a:highlight>
              </a:rPr>
              <a:t>Interop.Community</a:t>
            </a:r>
            <a:r>
              <a:rPr lang="en-US" sz="1200" dirty="0">
                <a:solidFill>
                  <a:schemeClr val="accent1"/>
                </a:solidFill>
                <a:highlight>
                  <a:srgbClr val="FFFF00"/>
                </a:highlight>
              </a:rPr>
              <a:t> and Need for Sandboxes). </a:t>
            </a:r>
          </a:p>
          <a:p>
            <a:endParaRPr lang="en-US" sz="1200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r>
              <a:rPr lang="en-US" sz="1200" dirty="0">
                <a:solidFill>
                  <a:schemeClr val="accent1"/>
                </a:solidFill>
                <a:highlight>
                  <a:srgbClr val="FFFF00"/>
                </a:highlight>
              </a:rPr>
              <a:t>Open Source </a:t>
            </a:r>
            <a:r>
              <a:rPr lang="en-US" sz="1200" dirty="0" err="1">
                <a:solidFill>
                  <a:schemeClr val="accent1"/>
                </a:solidFill>
                <a:highlight>
                  <a:srgbClr val="FFFF00"/>
                </a:highlight>
              </a:rPr>
              <a:t>Interop.Community</a:t>
            </a:r>
            <a:r>
              <a:rPr lang="en-US" sz="1200" dirty="0">
                <a:solidFill>
                  <a:schemeClr val="accent1"/>
                </a:solidFill>
                <a:highlight>
                  <a:srgbClr val="FFFF00"/>
                </a:highlight>
              </a:rPr>
              <a:t>. </a:t>
            </a:r>
          </a:p>
          <a:p>
            <a:endParaRPr lang="en-US" sz="1200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r>
              <a:rPr lang="en-US" sz="1200" dirty="0">
                <a:solidFill>
                  <a:schemeClr val="accent1"/>
                </a:solidFill>
                <a:highlight>
                  <a:srgbClr val="FFFF00"/>
                </a:highlight>
              </a:rPr>
              <a:t>For this project, we utilized Interoperability Land™.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45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take a holistic approach to all levels of interoperability</a:t>
            </a:r>
          </a:p>
          <a:p>
            <a:r>
              <a:rPr lang="en-US" dirty="0"/>
              <a:t>Today, our work focuses on </a:t>
            </a:r>
            <a:r>
              <a:rPr lang="en-US" b="1" dirty="0"/>
              <a:t>adding</a:t>
            </a:r>
            <a:r>
              <a:rPr lang="en-US" dirty="0"/>
              <a:t> standardized sets of queries to standardized protocols, formats, terminologies, and workflows </a:t>
            </a:r>
          </a:p>
          <a:p>
            <a:r>
              <a:rPr lang="en-US" dirty="0"/>
              <a:t>Standardized sets of queries for FHIR data are what we call FHIR QUERY KITS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2FECA-7EB1-43C5-A194-F316E6E1A3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05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80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2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62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Sets or groups of queries to GET data from multiple servers by following a series of steps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None/>
            </a:pP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Early examples of our Query Kits retrieve multiple types of FHIR resources, such as:</a:t>
            </a:r>
            <a:br>
              <a:rPr lang="en-US" dirty="0">
                <a:cs typeface="Arial" pitchFamily="34" charset="0"/>
              </a:rPr>
            </a:br>
            <a:endParaRPr lang="en-US" sz="1050" dirty="0">
              <a:cs typeface="Arial" pitchFamily="34" charset="0"/>
            </a:endParaRP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FHIR Observations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FHIR Medication Request and Medication Statement 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FHIR Questionnaire Responses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0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97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35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39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21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96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55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94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65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Can we make these images easier to see.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16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69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03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29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47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18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19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0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14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00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03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8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0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5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3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83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Michigan offers two Masters and a PhD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433" y="233998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>
                <a:latin typeface="Prometo Medium" panose="020B060403020306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2EC4A-02D9-8644-92F2-4AFDB55C6C64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22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F71052-DA50-4B4B-8DFB-1DABC7DF992D}"/>
              </a:ext>
            </a:extLst>
          </p:cNvPr>
          <p:cNvSpPr/>
          <p:nvPr userDrawn="1"/>
        </p:nvSpPr>
        <p:spPr>
          <a:xfrm>
            <a:off x="10239153" y="382772"/>
            <a:ext cx="1743740" cy="4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817CDA-7B77-AB40-BB83-5A74ECA3C43C}"/>
              </a:ext>
            </a:extLst>
          </p:cNvPr>
          <p:cNvSpPr/>
          <p:nvPr userDrawn="1"/>
        </p:nvSpPr>
        <p:spPr>
          <a:xfrm>
            <a:off x="9841783" y="325400"/>
            <a:ext cx="4700433" cy="4700433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DF4CBD03-A70F-1748-A3E3-DA22AF751C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3790" y="4437954"/>
            <a:ext cx="2331719" cy="2179388"/>
          </a:xfrm>
          <a:prstGeom prst="rect">
            <a:avLst/>
          </a:prstGeo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C1B83B-3828-BC4C-8CF0-14A7E57C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75" y="2302071"/>
            <a:ext cx="4892958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29E5534A-D5FE-9440-AE5B-B141C578A7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9398" y="1432831"/>
            <a:ext cx="5687367" cy="4324874"/>
          </a:xfr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algn="ctr">
              <a:defRPr sz="1200"/>
            </a:lvl1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581AF7-14F2-A444-B73B-0A2E5A896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74" y="1051047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02F56-EC19-254D-98B0-0FFF3A8048DC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91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6074" y="1054736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3CB26DEB-9258-F842-8984-237859FC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809" y="4087166"/>
            <a:ext cx="2331719" cy="2770834"/>
          </a:xfrm>
          <a:prstGeom prst="rect">
            <a:avLst/>
          </a:prstGeom>
          <a:noFill/>
        </p:spPr>
      </p:pic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85CAB737-5A33-3341-93BA-CB3E607FC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809" y="1334822"/>
            <a:ext cx="2331719" cy="2770834"/>
          </a:xfrm>
          <a:prstGeom prst="rect">
            <a:avLst/>
          </a:prstGeom>
          <a:noFill/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7E081F6A-6EBD-3D4A-9D66-E06E6CAC7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809" y="0"/>
            <a:ext cx="2331719" cy="1349350"/>
          </a:xfrm>
          <a:prstGeom prst="rect">
            <a:avLst/>
          </a:prstGeom>
          <a:noFill/>
        </p:spPr>
      </p:pic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74639" y="0"/>
            <a:ext cx="5117361" cy="6858000"/>
          </a:xfrm>
          <a:custGeom>
            <a:avLst/>
            <a:gdLst>
              <a:gd name="connsiteX0" fmla="*/ 1551265 w 5117361"/>
              <a:gd name="connsiteY0" fmla="*/ 0 h 6858000"/>
              <a:gd name="connsiteX1" fmla="*/ 5117361 w 5117361"/>
              <a:gd name="connsiteY1" fmla="*/ 0 h 6858000"/>
              <a:gd name="connsiteX2" fmla="*/ 5117361 w 5117361"/>
              <a:gd name="connsiteY2" fmla="*/ 6858000 h 6858000"/>
              <a:gd name="connsiteX3" fmla="*/ 1551265 w 5117361"/>
              <a:gd name="connsiteY3" fmla="*/ 6858000 h 6858000"/>
              <a:gd name="connsiteX4" fmla="*/ 1496804 w 5117361"/>
              <a:gd name="connsiteY4" fmla="*/ 6810825 h 6858000"/>
              <a:gd name="connsiteX5" fmla="*/ 0 w 5117361"/>
              <a:gd name="connsiteY5" fmla="*/ 3429000 h 6858000"/>
              <a:gd name="connsiteX6" fmla="*/ 1496804 w 5117361"/>
              <a:gd name="connsiteY6" fmla="*/ 471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7361" h="6858000">
                <a:moveTo>
                  <a:pt x="1551265" y="0"/>
                </a:moveTo>
                <a:lnTo>
                  <a:pt x="5117361" y="0"/>
                </a:lnTo>
                <a:lnTo>
                  <a:pt x="5117361" y="6858000"/>
                </a:lnTo>
                <a:lnTo>
                  <a:pt x="1551265" y="6858000"/>
                </a:lnTo>
                <a:lnTo>
                  <a:pt x="1496804" y="6810825"/>
                </a:lnTo>
                <a:cubicBezTo>
                  <a:pt x="577286" y="5975085"/>
                  <a:pt x="0" y="4769459"/>
                  <a:pt x="0" y="3429000"/>
                </a:cubicBezTo>
                <a:cubicBezTo>
                  <a:pt x="0" y="2088542"/>
                  <a:pt x="577286" y="882916"/>
                  <a:pt x="1496804" y="47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040835" y="-626165"/>
            <a:ext cx="8110330" cy="811033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CB1F1-6B41-C44F-8BAF-FE29C430BE76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90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48068" y="-1924878"/>
            <a:ext cx="10707756" cy="1070775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02517" y="238941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72C58-3C03-D44E-8430-CE2A24A629FE}"/>
              </a:ext>
            </a:extLst>
          </p:cNvPr>
          <p:cNvSpPr/>
          <p:nvPr userDrawn="1"/>
        </p:nvSpPr>
        <p:spPr>
          <a:xfrm>
            <a:off x="11429017" y="6321878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Номер слайда 21">
            <a:extLst>
              <a:ext uri="{FF2B5EF4-FFF2-40B4-BE49-F238E27FC236}">
                <a16:creationId xmlns:a16="http://schemas.microsoft.com/office/drawing/2014/main" id="{F06AB8FC-FC42-9A43-8A7F-2005B8181ED5}"/>
              </a:ext>
            </a:extLst>
          </p:cNvPr>
          <p:cNvSpPr txBox="1">
            <a:spLocks/>
          </p:cNvSpPr>
          <p:nvPr userDrawn="1"/>
        </p:nvSpPr>
        <p:spPr>
          <a:xfrm>
            <a:off x="11357207" y="6393353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803" b="0" i="0" kern="12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rgbClr val="1E22AA"/>
                </a:solidFill>
              </a:rPr>
              <a:pPr/>
              <a:t>‹#›</a:t>
            </a:fld>
            <a:endParaRPr lang="en-US" dirty="0">
              <a:solidFill>
                <a:srgbClr val="1E22AA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7AE38D1-4955-174B-9EDC-FA68DEE76B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83" y="6289605"/>
            <a:ext cx="1318924" cy="4283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00" y="2307034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0735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68FD8-2BE4-A94D-8E02-1310E7199384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277272" y="1629074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353923-19BC-CD44-9E9E-1FFB9B9FB09F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22502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1D08A-28C5-B84B-ACC7-F1040604DBA2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596572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BFE3C-9411-3440-B467-F563E4351807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81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117702" y="-2038880"/>
            <a:ext cx="9089318" cy="90893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63324" y="2142277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89E8EB-B173-6A4C-ACBA-F35AF5D98F49}"/>
              </a:ext>
            </a:extLst>
          </p:cNvPr>
          <p:cNvSpPr/>
          <p:nvPr userDrawn="1"/>
        </p:nvSpPr>
        <p:spPr>
          <a:xfrm>
            <a:off x="11429017" y="6321878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Номер слайда 21">
            <a:extLst>
              <a:ext uri="{FF2B5EF4-FFF2-40B4-BE49-F238E27FC236}">
                <a16:creationId xmlns:a16="http://schemas.microsoft.com/office/drawing/2014/main" id="{999E0BCE-B3EF-834C-8ED4-E2C75584585D}"/>
              </a:ext>
            </a:extLst>
          </p:cNvPr>
          <p:cNvSpPr txBox="1">
            <a:spLocks/>
          </p:cNvSpPr>
          <p:nvPr userDrawn="1"/>
        </p:nvSpPr>
        <p:spPr>
          <a:xfrm>
            <a:off x="11357207" y="6393353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803" b="0" i="0" kern="12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rgbClr val="1E22AA"/>
                </a:solidFill>
              </a:rPr>
              <a:pPr/>
              <a:t>‹#›</a:t>
            </a:fld>
            <a:endParaRPr lang="en-US" dirty="0">
              <a:solidFill>
                <a:srgbClr val="1E22AA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87AFA1C-6E40-3E42-B5C2-AE517C9D9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83" y="6289605"/>
            <a:ext cx="1318924" cy="4283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5598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057059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35852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65998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D964B-EAEE-484C-A2D0-B319B93037ED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53A69-087D-E443-9A2F-24C5A8398032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239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2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5883284" y="1060173"/>
            <a:ext cx="7261609" cy="726160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36930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877287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85B80-A11C-874C-889D-49345331A58A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46506" y="2506570"/>
            <a:ext cx="2222106" cy="222210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729094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610912" y="-340575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37519-2D39-4B4C-87E0-32BD08CC4970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61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26AAE-1113-4B4E-915B-C360D35D8537}"/>
              </a:ext>
            </a:extLst>
          </p:cNvPr>
          <p:cNvSpPr/>
          <p:nvPr userDrawn="1"/>
        </p:nvSpPr>
        <p:spPr>
          <a:xfrm>
            <a:off x="712381" y="361507"/>
            <a:ext cx="2574516" cy="467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2675390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34972" y="1355682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29093" y="606879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61288" y="3924922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14D12-FAFF-DE44-B2F4-B2E99AE3BD48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8136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2139931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846312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152190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458068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763946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1846312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152190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458068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63946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65D79-F334-1F40-8F18-F49CB3304C94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56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">
            <a:extLst>
              <a:ext uri="{FF2B5EF4-FFF2-40B4-BE49-F238E27FC236}">
                <a16:creationId xmlns:a16="http://schemas.microsoft.com/office/drawing/2014/main" id="{95BB23AD-A3FC-0744-B471-3A03C4FF9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4984" y="512060"/>
            <a:ext cx="2716679" cy="2666394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882" y="2335945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83440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998848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4CF81F-681C-8741-A46A-49344E85136B}"/>
              </a:ext>
            </a:extLst>
          </p:cNvPr>
          <p:cNvSpPr/>
          <p:nvPr userDrawn="1"/>
        </p:nvSpPr>
        <p:spPr>
          <a:xfrm>
            <a:off x="11429017" y="6321878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Номер слайда 21">
            <a:extLst>
              <a:ext uri="{FF2B5EF4-FFF2-40B4-BE49-F238E27FC236}">
                <a16:creationId xmlns:a16="http://schemas.microsoft.com/office/drawing/2014/main" id="{417057C8-8AEC-2844-A10C-138331D7977C}"/>
              </a:ext>
            </a:extLst>
          </p:cNvPr>
          <p:cNvSpPr txBox="1">
            <a:spLocks/>
          </p:cNvSpPr>
          <p:nvPr userDrawn="1"/>
        </p:nvSpPr>
        <p:spPr>
          <a:xfrm>
            <a:off x="11357207" y="6393353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803" b="0" i="0" kern="12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rgbClr val="1E22AA"/>
                </a:solidFill>
              </a:rPr>
              <a:pPr/>
              <a:t>‹#›</a:t>
            </a:fld>
            <a:endParaRPr lang="en-US" dirty="0">
              <a:solidFill>
                <a:srgbClr val="1E22AA"/>
              </a:solidFill>
            </a:endParaRPr>
          </a:p>
        </p:txBody>
      </p:sp>
      <p:pic>
        <p:nvPicPr>
          <p:cNvPr id="10" name="Graphic 7">
            <a:extLst>
              <a:ext uri="{FF2B5EF4-FFF2-40B4-BE49-F238E27FC236}">
                <a16:creationId xmlns:a16="http://schemas.microsoft.com/office/drawing/2014/main" id="{B3ECA153-2447-C645-B097-D699876F5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83" y="6289605"/>
            <a:ext cx="1318924" cy="428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49C2E-5EF5-BC48-BE09-81F6A7BFCB1F}"/>
              </a:ext>
            </a:extLst>
          </p:cNvPr>
          <p:cNvSpPr txBox="1"/>
          <p:nvPr userDrawn="1"/>
        </p:nvSpPr>
        <p:spPr>
          <a:xfrm>
            <a:off x="10456225" y="6394135"/>
            <a:ext cx="8258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304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579" y="4388424"/>
            <a:ext cx="9833429" cy="10287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846824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097077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D54ED-9ED6-BA44-B487-4D33A310789F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847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66" y="2216418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00496" y="3429000"/>
            <a:ext cx="7191504" cy="3429000"/>
          </a:xfrm>
          <a:custGeom>
            <a:avLst/>
            <a:gdLst>
              <a:gd name="connsiteX0" fmla="*/ 4106744 w 7191504"/>
              <a:gd name="connsiteY0" fmla="*/ 0 h 3429000"/>
              <a:gd name="connsiteX1" fmla="*/ 7058515 w 7191504"/>
              <a:gd name="connsiteY1" fmla="*/ 1222664 h 3429000"/>
              <a:gd name="connsiteX2" fmla="*/ 7191504 w 7191504"/>
              <a:gd name="connsiteY2" fmla="*/ 1368988 h 3429000"/>
              <a:gd name="connsiteX3" fmla="*/ 7191504 w 7191504"/>
              <a:gd name="connsiteY3" fmla="*/ 3429000 h 3429000"/>
              <a:gd name="connsiteX4" fmla="*/ 0 w 7191504"/>
              <a:gd name="connsiteY4" fmla="*/ 3429000 h 3429000"/>
              <a:gd name="connsiteX5" fmla="*/ 17119 w 7191504"/>
              <a:gd name="connsiteY5" fmla="*/ 3333141 h 3429000"/>
              <a:gd name="connsiteX6" fmla="*/ 4106744 w 7191504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1504" h="3429000">
                <a:moveTo>
                  <a:pt x="4106744" y="0"/>
                </a:moveTo>
                <a:cubicBezTo>
                  <a:pt x="5259482" y="0"/>
                  <a:pt x="6303091" y="467240"/>
                  <a:pt x="7058515" y="1222664"/>
                </a:cubicBezTo>
                <a:lnTo>
                  <a:pt x="7191504" y="1368988"/>
                </a:lnTo>
                <a:lnTo>
                  <a:pt x="7191504" y="3429000"/>
                </a:lnTo>
                <a:lnTo>
                  <a:pt x="0" y="3429000"/>
                </a:lnTo>
                <a:lnTo>
                  <a:pt x="17119" y="3333141"/>
                </a:lnTo>
                <a:cubicBezTo>
                  <a:pt x="406370" y="1430921"/>
                  <a:pt x="2089452" y="0"/>
                  <a:pt x="410674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8" y="2230840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524535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2553237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6000" y="4581940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13206-CE54-AC4E-8E41-C6BC9EE7A90C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478157" y="-188843"/>
            <a:ext cx="7235686" cy="723568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F38E6-6DA0-C548-A97F-0F1B4DCC7EFE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380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83" y="1171169"/>
            <a:ext cx="9833429" cy="10287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59468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2365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26EA7-83CB-F94B-87C4-7351D3C00118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B709-FAB3-FC4D-8C28-31CDE807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9833429" cy="1028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4806-3DB5-6142-AB3F-0CFC82A34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2017946"/>
            <a:ext cx="9833429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283B-E040-3A45-A872-FBF3D45B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82484-9F0D-E64F-BCCA-E23C9478EC6F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3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25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057207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9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14600" y="-412387"/>
            <a:ext cx="5359399" cy="9161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302" y="1633719"/>
            <a:ext cx="2064897" cy="4209756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A3437-F228-8B48-BEEC-5AF5F4B3158F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997" y="465318"/>
            <a:ext cx="2915798" cy="5944509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965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413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918893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73F04-F61B-E041-98BA-66FF83E9F7FC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523" y="-7716539"/>
            <a:ext cx="2935516" cy="2253236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83531" y="2389412"/>
            <a:ext cx="1829708" cy="2286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827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6D99F-E84D-9F41-A42E-66B2A07B3DF2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264" y="1551026"/>
            <a:ext cx="5189635" cy="4363312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884154" y="1805212"/>
            <a:ext cx="4809245" cy="2703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124BA8-1834-FD41-BEA7-34E9C055F38E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240" y="1277828"/>
            <a:ext cx="7470157" cy="4386036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200072" y="1602012"/>
            <a:ext cx="5641445" cy="353711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C6E2F5-516F-A44D-B464-9D7A095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0FAFB-52C0-6441-8EBA-40E4185A2A14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454" y="913305"/>
            <a:ext cx="5343632" cy="750871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53954" y="1690912"/>
            <a:ext cx="4453646" cy="59417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C0103-C813-EA42-943D-A7EB9354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90FF2-4BAF-DF47-A84F-73FCB43E3869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839" y="1106866"/>
            <a:ext cx="2408238" cy="4909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761" y="1106866"/>
            <a:ext cx="2408238" cy="4909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0683" y="1106866"/>
            <a:ext cx="2408238" cy="4909739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9885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90919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029098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E815C3-EA89-EF43-83E5-6BC3E05D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45BE6A-223C-F245-8124-B20C01654CA8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23434" y="0"/>
            <a:ext cx="4023933" cy="6858000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5839" y="1271626"/>
            <a:ext cx="2408238" cy="4909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083" y="1271626"/>
            <a:ext cx="2408238" cy="4909739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411681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188384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101771" y="1171169"/>
            <a:ext cx="5401129" cy="1028700"/>
          </a:xfrm>
        </p:spPr>
        <p:txBody>
          <a:bodyPr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3597C-A1A0-DC43-AE6E-6A1730363D79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97DBAE-9F08-D642-98CA-573ACDB94B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699" y="1467530"/>
            <a:ext cx="9833429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6E5B83-08D3-664D-A795-BE43C26BA629}"/>
              </a:ext>
            </a:extLst>
          </p:cNvPr>
          <p:cNvSpPr/>
          <p:nvPr userDrawn="1"/>
        </p:nvSpPr>
        <p:spPr>
          <a:xfrm>
            <a:off x="854699" y="532660"/>
            <a:ext cx="2465550" cy="292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8B709-FAB3-FC4D-8C28-31CDE807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612380"/>
            <a:ext cx="9833429" cy="1028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283B-E040-3A45-A872-FBF3D45B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142C6F-7609-484E-B84D-0682D7D32090}"/>
              </a:ext>
            </a:extLst>
          </p:cNvPr>
          <p:cNvSpPr txBox="1">
            <a:spLocks/>
          </p:cNvSpPr>
          <p:nvPr userDrawn="1"/>
        </p:nvSpPr>
        <p:spPr>
          <a:xfrm>
            <a:off x="0" y="6486004"/>
            <a:ext cx="12192000" cy="579120"/>
          </a:xfrm>
          <a:prstGeom prst="rect">
            <a:avLst/>
          </a:prstGeom>
        </p:spPr>
        <p:txBody>
          <a:bodyPr lIns="0" tIns="0" rIns="0" bIns="0"/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0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1000" b="0" i="0" dirty="0">
                <a:latin typeface="Vrinda" panose="01010600010101010101" pitchFamily="2" charset="0"/>
              </a:rPr>
              <a:t>THE PRESENTATION TITLE GOES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FFC95-46B2-C244-A6F9-0069CAA392E4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5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1C6300-5826-004E-AE7F-E062A3C4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42E1-3869-4D21-9431-33D5DACE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96F78-98DE-4293-9281-CBC1A652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45FD-B7E0-4615-A49D-C784D28FCD6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E03C2-0BE3-4162-B8D5-181BF234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4A8F6-8084-4E37-AF2B-042A138B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8B1D-E81D-46B6-B0EC-B6CAFC49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526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9C89-C9CD-4E23-9856-67A58B45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F834C-0054-4141-A518-3C4D893AF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6BDE9-F31D-43BC-84FE-8D93C7B3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8595-EBBA-4800-92D9-74B85F5BD0B9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BDA1C-9EEB-4C45-86D0-14CA58DC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D24FF-6AFF-4195-8316-B81DC2BA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0D9FB-335E-4852-B8A2-97D7EAAD3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1BC835E-1FDE-6041-8926-84031BDA9C3E}"/>
              </a:ext>
            </a:extLst>
          </p:cNvPr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21">
            <a:extLst>
              <a:ext uri="{FF2B5EF4-FFF2-40B4-BE49-F238E27FC236}">
                <a16:creationId xmlns:a16="http://schemas.microsoft.com/office/drawing/2014/main" id="{BB676755-0E40-6F4B-AD9C-FFCD5A442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82C8A73-6CC8-B344-B546-B27516841B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83" y="6289605"/>
            <a:ext cx="1318924" cy="42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5A20A-3C8B-B848-BB8D-F0CB3E7AD7B0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5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4697" y="229879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 spc="0">
                <a:solidFill>
                  <a:schemeClr val="bg1"/>
                </a:solidFill>
                <a:latin typeface="Prometo Medium" panose="020B060403020306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500097" y="1285773"/>
            <a:ext cx="4286454" cy="42864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90A8F3-D3EC-2F47-8111-550D172C49ED}"/>
              </a:ext>
            </a:extLst>
          </p:cNvPr>
          <p:cNvSpPr/>
          <p:nvPr userDrawn="1"/>
        </p:nvSpPr>
        <p:spPr>
          <a:xfrm>
            <a:off x="11429017" y="6321878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Номер слайда 21">
            <a:extLst>
              <a:ext uri="{FF2B5EF4-FFF2-40B4-BE49-F238E27FC236}">
                <a16:creationId xmlns:a16="http://schemas.microsoft.com/office/drawing/2014/main" id="{0AC9A5E7-7DF1-0041-BE87-BEF56F7A7817}"/>
              </a:ext>
            </a:extLst>
          </p:cNvPr>
          <p:cNvSpPr txBox="1">
            <a:spLocks/>
          </p:cNvSpPr>
          <p:nvPr userDrawn="1"/>
        </p:nvSpPr>
        <p:spPr>
          <a:xfrm>
            <a:off x="11357207" y="6393353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803" b="0" i="0" kern="12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rgbClr val="1E22AA"/>
                </a:solidFill>
              </a:rPr>
              <a:pPr/>
              <a:t>‹#›</a:t>
            </a:fld>
            <a:endParaRPr lang="en-US" dirty="0">
              <a:solidFill>
                <a:srgbClr val="1E22AA"/>
              </a:solidFill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49844E0-98A1-1D44-87EC-127C1B229E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9369" y="1285774"/>
            <a:ext cx="4370387" cy="4286453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5E9AC232-548E-C440-8AE8-55C84DCD22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83" y="6289605"/>
            <a:ext cx="1318924" cy="428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786E88-177C-E944-82D2-9B2CB96E21C4}"/>
              </a:ext>
            </a:extLst>
          </p:cNvPr>
          <p:cNvSpPr txBox="1"/>
          <p:nvPr userDrawn="1"/>
        </p:nvSpPr>
        <p:spPr>
          <a:xfrm>
            <a:off x="10456225" y="6394135"/>
            <a:ext cx="8258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8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91D1851B-4A72-D147-AC0E-C10A50EF8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74"/>
          <a:stretch/>
        </p:blipFill>
        <p:spPr>
          <a:xfrm rot="20179082">
            <a:off x="1663253" y="1709168"/>
            <a:ext cx="3878838" cy="38843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2504116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2001636" y="1427057"/>
            <a:ext cx="3887718" cy="388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26712" y="3141041"/>
            <a:ext cx="34061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800" b="0" i="1" u="none">
                <a:solidFill>
                  <a:srgbClr val="1E22AA"/>
                </a:solidFill>
                <a:latin typeface="Prometo Medium" panose="020B0604030203060203" pitchFamily="34" charset="77"/>
                <a:ea typeface="Prometo Medium" panose="020B0604030203060203" pitchFamily="34" charset="77"/>
                <a:cs typeface="Prometo Medium" panose="020B0604030203060203" pitchFamily="34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611796" y="4299112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0" i="1" dirty="0">
                <a:solidFill>
                  <a:schemeClr val="accent3"/>
                </a:solidFill>
                <a:latin typeface="Prometo Medium" panose="020B0604030203060203" pitchFamily="34" charset="77"/>
              </a:rPr>
              <a:t>“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E24E9FB1-80D9-E24B-8D32-3AB86CC50E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00544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7053BB-1F93-3F4C-8EB7-1D03DFC395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9636" y="1427057"/>
            <a:ext cx="3970625" cy="38877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09AE97-D7D2-544B-95CA-3549BCDA0A4C}"/>
              </a:ext>
            </a:extLst>
          </p:cNvPr>
          <p:cNvSpPr/>
          <p:nvPr userDrawn="1"/>
        </p:nvSpPr>
        <p:spPr>
          <a:xfrm>
            <a:off x="11429017" y="6321878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Номер слайда 21">
            <a:extLst>
              <a:ext uri="{FF2B5EF4-FFF2-40B4-BE49-F238E27FC236}">
                <a16:creationId xmlns:a16="http://schemas.microsoft.com/office/drawing/2014/main" id="{CD81401F-D6C8-4849-8137-88219445ABCB}"/>
              </a:ext>
            </a:extLst>
          </p:cNvPr>
          <p:cNvSpPr txBox="1">
            <a:spLocks/>
          </p:cNvSpPr>
          <p:nvPr userDrawn="1"/>
        </p:nvSpPr>
        <p:spPr>
          <a:xfrm>
            <a:off x="11357207" y="6393353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803" b="0" i="0" kern="12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rgbClr val="1E22AA"/>
                </a:solidFill>
              </a:rPr>
              <a:pPr/>
              <a:t>‹#›</a:t>
            </a:fld>
            <a:endParaRPr lang="en-US" dirty="0">
              <a:solidFill>
                <a:srgbClr val="1E22AA"/>
              </a:solidFill>
            </a:endParaRPr>
          </a:p>
        </p:txBody>
      </p:sp>
      <p:pic>
        <p:nvPicPr>
          <p:cNvPr id="16" name="Graphic 7">
            <a:extLst>
              <a:ext uri="{FF2B5EF4-FFF2-40B4-BE49-F238E27FC236}">
                <a16:creationId xmlns:a16="http://schemas.microsoft.com/office/drawing/2014/main" id="{C3EDCD0C-637A-E840-9753-4CF337243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83" y="6289605"/>
            <a:ext cx="1318924" cy="428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A6A9C-F795-E84D-B08D-2273DCE510B3}"/>
              </a:ext>
            </a:extLst>
          </p:cNvPr>
          <p:cNvSpPr txBox="1"/>
          <p:nvPr userDrawn="1"/>
        </p:nvSpPr>
        <p:spPr>
          <a:xfrm>
            <a:off x="10456225" y="6394135"/>
            <a:ext cx="8258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18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631FDD3D-8ED8-CE46-BAA2-72A8866A9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957" y="4437954"/>
            <a:ext cx="2331719" cy="2179388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1CD14E-4A4D-B744-99A0-27C09CA41F71}"/>
              </a:ext>
            </a:extLst>
          </p:cNvPr>
          <p:cNvSpPr/>
          <p:nvPr userDrawn="1"/>
        </p:nvSpPr>
        <p:spPr>
          <a:xfrm>
            <a:off x="-370703" y="985696"/>
            <a:ext cx="4795509" cy="4795509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D03C6C9-AEF7-7D4A-A337-2DA1DC1A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76" y="2389412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/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DCFCB-8C61-F749-9D5A-8A9E193043C7}"/>
              </a:ext>
            </a:extLst>
          </p:cNvPr>
          <p:cNvSpPr txBox="1"/>
          <p:nvPr userDrawn="1"/>
        </p:nvSpPr>
        <p:spPr>
          <a:xfrm>
            <a:off x="10456225" y="6394135"/>
            <a:ext cx="8258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0" u="none" strike="noStrike" kern="1200" dirty="0">
                <a:solidFill>
                  <a:srgbClr val="54C0E8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#HIMSS21</a:t>
            </a:r>
            <a:endParaRPr lang="en-US" sz="1050" b="1" i="0" dirty="0">
              <a:solidFill>
                <a:srgbClr val="54C0E8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699" y="1153918"/>
            <a:ext cx="9833429" cy="1028700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54699" y="2343436"/>
            <a:ext cx="9833429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4680CF-EE75-C74F-9DB9-EA9996BA69B0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83" y="6289605"/>
            <a:ext cx="1318924" cy="42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9" r:id="rId2"/>
    <p:sldLayoutId id="2147484055" r:id="rId3"/>
    <p:sldLayoutId id="2147484057" r:id="rId4"/>
    <p:sldLayoutId id="2147484008" r:id="rId5"/>
    <p:sldLayoutId id="2147484010" r:id="rId6"/>
    <p:sldLayoutId id="2147484011" r:id="rId7"/>
    <p:sldLayoutId id="2147484012" r:id="rId8"/>
    <p:sldLayoutId id="2147484013" r:id="rId9"/>
    <p:sldLayoutId id="2147484056" r:id="rId10"/>
    <p:sldLayoutId id="2147484014" r:id="rId11"/>
    <p:sldLayoutId id="2147484015" r:id="rId12"/>
    <p:sldLayoutId id="2147484019" r:id="rId13"/>
    <p:sldLayoutId id="2147484016" r:id="rId14"/>
    <p:sldLayoutId id="2147484017" r:id="rId15"/>
    <p:sldLayoutId id="2147484018" r:id="rId16"/>
    <p:sldLayoutId id="2147484020" r:id="rId17"/>
    <p:sldLayoutId id="2147484021" r:id="rId18"/>
    <p:sldLayoutId id="2147484022" r:id="rId19"/>
    <p:sldLayoutId id="2147484052" r:id="rId20"/>
    <p:sldLayoutId id="2147484023" r:id="rId21"/>
    <p:sldLayoutId id="2147484024" r:id="rId22"/>
    <p:sldLayoutId id="2147484025" r:id="rId23"/>
    <p:sldLayoutId id="2147484026" r:id="rId24"/>
    <p:sldLayoutId id="2147484027" r:id="rId25"/>
    <p:sldLayoutId id="2147484028" r:id="rId26"/>
    <p:sldLayoutId id="2147484042" r:id="rId27"/>
    <p:sldLayoutId id="2147484029" r:id="rId28"/>
    <p:sldLayoutId id="2147484033" r:id="rId29"/>
    <p:sldLayoutId id="2147484041" r:id="rId30"/>
    <p:sldLayoutId id="2147484053" r:id="rId31"/>
    <p:sldLayoutId id="2147484043" r:id="rId32"/>
    <p:sldLayoutId id="2147484051" r:id="rId33"/>
    <p:sldLayoutId id="2147484044" r:id="rId34"/>
    <p:sldLayoutId id="2147484045" r:id="rId35"/>
    <p:sldLayoutId id="2147484046" r:id="rId36"/>
    <p:sldLayoutId id="2147484047" r:id="rId37"/>
    <p:sldLayoutId id="2147484048" r:id="rId38"/>
    <p:sldLayoutId id="2147484050" r:id="rId39"/>
    <p:sldLayoutId id="2147484049" r:id="rId40"/>
    <p:sldLayoutId id="2147484058" r:id="rId41"/>
    <p:sldLayoutId id="2147484059" r:id="rId42"/>
  </p:sldLayoutIdLst>
  <p:hf hdr="0" ftr="0"/>
  <p:txStyles>
    <p:titleStyle>
      <a:lvl1pPr algn="l" defTabSz="914318" rtl="0" eaLnBrk="1" latinLnBrk="0" hangingPunct="1">
        <a:lnSpc>
          <a:spcPct val="75000"/>
        </a:lnSpc>
        <a:spcBef>
          <a:spcPct val="0"/>
        </a:spcBef>
        <a:buNone/>
        <a:defRPr sz="3600" b="0" i="1" kern="1200" spc="0" baseline="0">
          <a:solidFill>
            <a:srgbClr val="1E22AA"/>
          </a:solidFill>
          <a:latin typeface="Prometo Medium" panose="020B0604030203060203" pitchFamily="34" charset="77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rgbClr val="FF5A5A"/>
          </a:solidFill>
          <a:latin typeface="Century Gothic" panose="020B0502020202020204" pitchFamily="34" charset="0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>
          <a:solidFill>
            <a:schemeClr val="tx1">
              <a:alpha val="70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 baseline="0">
          <a:solidFill>
            <a:schemeClr val="tx1">
              <a:alpha val="50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9" pos="7200">
          <p15:clr>
            <a:srgbClr val="F26B43"/>
          </p15:clr>
        </p15:guide>
        <p15:guide id="48" pos="1005" userDrawn="1">
          <p15:clr>
            <a:srgbClr val="F26B43"/>
          </p15:clr>
        </p15:guide>
        <p15:guide id="51" orient="horz" pos="10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s://unsplash.com/s/photos/sandbox-technology?utm_source=unsplash&amp;utm_medium=referral&amp;utm_content=creditCopyText" TargetMode="External"/><Relationship Id="rId4" Type="http://schemas.openxmlformats.org/officeDocument/2006/relationships/hyperlink" Target="https://unsplash.com/@marvelous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tfqs/queri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emf"/><Relationship Id="rId5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tfqs/queri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op.communit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terop.community/resource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op.community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nteroperabilityinstitute.org/contact/" TargetMode="External"/><Relationship Id="rId4" Type="http://schemas.openxmlformats.org/officeDocument/2006/relationships/hyperlink" Target="https://interoperabilityinstitute.org/interoperablityland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AAD6EEF9-E311-244B-B02A-B96F631DAC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494833">
            <a:off x="8245123" y="4678789"/>
            <a:ext cx="3369983" cy="337479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D1BC7D50-7EF6-8747-8DDF-FCEB298D56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79082">
            <a:off x="10120844" y="835410"/>
            <a:ext cx="3878838" cy="3884380"/>
          </a:xfrm>
          <a:prstGeom prst="ellipse">
            <a:avLst/>
          </a:prstGeom>
        </p:spPr>
      </p:pic>
      <p:pic>
        <p:nvPicPr>
          <p:cNvPr id="14" name="Picture Placeholder 6">
            <a:extLst>
              <a:ext uri="{FF2B5EF4-FFF2-40B4-BE49-F238E27FC236}">
                <a16:creationId xmlns:a16="http://schemas.microsoft.com/office/drawing/2014/main" id="{85AF8291-D8AA-4E49-9676-7FAE8A9972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399" y="354496"/>
            <a:ext cx="1714398" cy="171684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9F89A836-C596-8C45-ACEE-24B7F5A517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088050" y="-1544331"/>
            <a:ext cx="2612092" cy="26158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Placeholder 6">
            <a:extLst>
              <a:ext uri="{FF2B5EF4-FFF2-40B4-BE49-F238E27FC236}">
                <a16:creationId xmlns:a16="http://schemas.microsoft.com/office/drawing/2014/main" id="{4DC46B0D-9991-F74B-B10F-D1D9863E651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00000">
            <a:off x="-1287424" y="-1242952"/>
            <a:ext cx="3878838" cy="388437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AD8883EE-92E5-7F4D-8E79-60436087CB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00000">
            <a:off x="-1290358" y="-1242955"/>
            <a:ext cx="3878838" cy="3884379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E3178E4C-1259-1943-8CB4-C222AF264339}"/>
              </a:ext>
            </a:extLst>
          </p:cNvPr>
          <p:cNvSpPr txBox="1">
            <a:spLocks/>
          </p:cNvSpPr>
          <p:nvPr/>
        </p:nvSpPr>
        <p:spPr>
          <a:xfrm>
            <a:off x="819410" y="1400448"/>
            <a:ext cx="11044895" cy="1783443"/>
          </a:xfrm>
          <a:prstGeom prst="rect">
            <a:avLst/>
          </a:prstGeom>
        </p:spPr>
        <p:txBody>
          <a:bodyPr wrap="square" lIns="0" rIns="0"/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Experiences With a FHIR Ecosystem Platform's </a:t>
            </a:r>
            <a:r>
              <a:rPr lang="en-US" sz="6000" dirty="0" err="1">
                <a:solidFill>
                  <a:srgbClr val="FFFFFF"/>
                </a:solidFill>
              </a:rPr>
              <a:t>Queryable</a:t>
            </a:r>
            <a:r>
              <a:rPr lang="en-US" sz="6000" dirty="0">
                <a:solidFill>
                  <a:srgbClr val="FFFFFF"/>
                </a:solidFill>
              </a:rPr>
              <a:t> APIs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1800" i="0" dirty="0">
                <a:solidFill>
                  <a:srgbClr val="217AA0"/>
                </a:solidFill>
                <a:latin typeface="Prometo Medium" panose="020B0704030203060203" pitchFamily="34" charset="0"/>
              </a:rPr>
              <a:t>Session #78, August 10, 2021, 4:00pm, Room Summit 211, Caesars</a:t>
            </a:r>
            <a:r>
              <a:rPr lang="en-US" sz="1800" dirty="0">
                <a:solidFill>
                  <a:srgbClr val="FF0000"/>
                </a:solidFill>
                <a:latin typeface="Prometo Medium" panose="020B0704030203060203" pitchFamily="34" charset="0"/>
              </a:rPr>
              <a:t> </a:t>
            </a:r>
          </a:p>
        </p:txBody>
      </p:sp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1E3399B-E354-5A4A-B609-586F0639F9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79082">
            <a:off x="10124394" y="835410"/>
            <a:ext cx="3878838" cy="38843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44D7E-8426-F945-8062-EF528BA198B2}"/>
              </a:ext>
            </a:extLst>
          </p:cNvPr>
          <p:cNvSpPr txBox="1"/>
          <p:nvPr/>
        </p:nvSpPr>
        <p:spPr>
          <a:xfrm>
            <a:off x="11623589" y="-469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8179A4-36A1-E442-B5F1-BF7C92D66773}"/>
              </a:ext>
            </a:extLst>
          </p:cNvPr>
          <p:cNvSpPr/>
          <p:nvPr/>
        </p:nvSpPr>
        <p:spPr>
          <a:xfrm>
            <a:off x="11425930" y="6321878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Номер слайда 21">
            <a:extLst>
              <a:ext uri="{FF2B5EF4-FFF2-40B4-BE49-F238E27FC236}">
                <a16:creationId xmlns:a16="http://schemas.microsoft.com/office/drawing/2014/main" id="{AABAEE0B-8430-A347-81AE-43120D12E856}"/>
              </a:ext>
            </a:extLst>
          </p:cNvPr>
          <p:cNvSpPr txBox="1">
            <a:spLocks/>
          </p:cNvSpPr>
          <p:nvPr/>
        </p:nvSpPr>
        <p:spPr>
          <a:xfrm>
            <a:off x="11354120" y="6393353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803" b="0" i="0" kern="12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rgbClr val="1E22AA"/>
                </a:solidFill>
              </a:rPr>
              <a:pPr/>
              <a:t>1</a:t>
            </a:fld>
            <a:endParaRPr lang="en-US" dirty="0">
              <a:solidFill>
                <a:srgbClr val="1E22A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B60C8-7DEC-3742-B9F0-2789A39AF120}"/>
              </a:ext>
            </a:extLst>
          </p:cNvPr>
          <p:cNvSpPr txBox="1"/>
          <p:nvPr/>
        </p:nvSpPr>
        <p:spPr>
          <a:xfrm>
            <a:off x="324145" y="6293410"/>
            <a:ext cx="2322786" cy="3701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789E7-408C-1C48-B785-B7CACBDADE83}"/>
              </a:ext>
            </a:extLst>
          </p:cNvPr>
          <p:cNvSpPr txBox="1"/>
          <p:nvPr/>
        </p:nvSpPr>
        <p:spPr>
          <a:xfrm>
            <a:off x="844064" y="4254433"/>
            <a:ext cx="6886501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entury Gothic" panose="020B0502020202020204" pitchFamily="34" charset="0"/>
              </a:rPr>
              <a:t>Board Director of Public Policy, Michigan HIMSS Chapter and Board Director at Large, MIHIN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7A8EE-31FD-5C41-940A-1868E6ED10E9}"/>
              </a:ext>
            </a:extLst>
          </p:cNvPr>
          <p:cNvSpPr txBox="1"/>
          <p:nvPr/>
        </p:nvSpPr>
        <p:spPr>
          <a:xfrm>
            <a:off x="825957" y="3896791"/>
            <a:ext cx="52490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Helen L. Hill, FHIMSS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7D0CEFA-54F0-FF4D-8BDC-EC8270E9969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10" y="5314230"/>
            <a:ext cx="2193211" cy="600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0DD8A8-2703-F14A-84B3-B0C76A2EA35A}"/>
              </a:ext>
            </a:extLst>
          </p:cNvPr>
          <p:cNvSpPr txBox="1"/>
          <p:nvPr/>
        </p:nvSpPr>
        <p:spPr>
          <a:xfrm>
            <a:off x="819410" y="6370617"/>
            <a:ext cx="901472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Century Gothic" panose="020B0502020202020204" pitchFamily="34" charset="0"/>
              </a:rPr>
              <a:t>DISCLAIMER: The views and opinions expressed in this presentation are solely those of the author/presenter and do not necessarily represent any policy or position of HIMSS.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15418-A59E-0747-83C0-B70C58FDB311}"/>
              </a:ext>
            </a:extLst>
          </p:cNvPr>
          <p:cNvSpPr txBox="1"/>
          <p:nvPr/>
        </p:nvSpPr>
        <p:spPr>
          <a:xfrm>
            <a:off x="844064" y="4945809"/>
            <a:ext cx="461344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entury Gothic" panose="020B0502020202020204" pitchFamily="34" charset="0"/>
              </a:rPr>
              <a:t>Assistant Professor of Health Informatics, University of Michigan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11FAF8-C7A7-EB4D-8291-02DA065FB837}"/>
              </a:ext>
            </a:extLst>
          </p:cNvPr>
          <p:cNvSpPr txBox="1"/>
          <p:nvPr/>
        </p:nvSpPr>
        <p:spPr>
          <a:xfrm>
            <a:off x="825957" y="4588167"/>
            <a:ext cx="524902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Allen Flynn, PharmD, PhD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C9F39-D78C-454C-9EC5-1764C2B54525}"/>
              </a:ext>
            </a:extLst>
          </p:cNvPr>
          <p:cNvSpPr/>
          <p:nvPr/>
        </p:nvSpPr>
        <p:spPr>
          <a:xfrm>
            <a:off x="7931705" y="3896791"/>
            <a:ext cx="4260296" cy="2303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ogo&#10;&#10;Description automatically generated with medium confidence">
            <a:extLst>
              <a:ext uri="{FF2B5EF4-FFF2-40B4-BE49-F238E27FC236}">
                <a16:creationId xmlns:a16="http://schemas.microsoft.com/office/drawing/2014/main" id="{0E2845D0-B593-234D-8D82-E988C812AA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9272" y="3915105"/>
            <a:ext cx="2556771" cy="699820"/>
          </a:xfrm>
          <a:prstGeom prst="rect">
            <a:avLst/>
          </a:prstGeom>
        </p:spPr>
      </p:pic>
      <p:pic>
        <p:nvPicPr>
          <p:cNvPr id="27" name="Picture 2" descr="Mackinac Bridge Authority, St. Ignace Michigan">
            <a:extLst>
              <a:ext uri="{FF2B5EF4-FFF2-40B4-BE49-F238E27FC236}">
                <a16:creationId xmlns:a16="http://schemas.microsoft.com/office/drawing/2014/main" id="{6D3846CA-F3D3-644A-9545-932CDAB3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8808" y="4579173"/>
            <a:ext cx="1815976" cy="68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3083C1EB-F512-A241-84CC-BAEA4B48DC5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021"/>
          <a:stretch/>
        </p:blipFill>
        <p:spPr>
          <a:xfrm>
            <a:off x="8631147" y="5510692"/>
            <a:ext cx="1202986" cy="5173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7B9514-970C-B94C-88CD-C21601DF48F4}"/>
              </a:ext>
            </a:extLst>
          </p:cNvPr>
          <p:cNvSpPr txBox="1"/>
          <p:nvPr/>
        </p:nvSpPr>
        <p:spPr>
          <a:xfrm>
            <a:off x="9930114" y="4715245"/>
            <a:ext cx="2199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HIMSS</a:t>
            </a:r>
            <a:br>
              <a:rPr lang="en-US" sz="1600" b="1" dirty="0">
                <a:latin typeface="Century Gothic" panose="020B0502020202020204" pitchFamily="34" charset="0"/>
              </a:rPr>
            </a:br>
            <a:r>
              <a:rPr lang="en-US" sz="1600" b="1" dirty="0">
                <a:latin typeface="Century Gothic" panose="020B0502020202020204" pitchFamily="34" charset="0"/>
              </a:rPr>
              <a:t>Michigan Chapter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3F71F9-8D5B-D24E-BE52-4F8B20FD0472}"/>
              </a:ext>
            </a:extLst>
          </p:cNvPr>
          <p:cNvSpPr txBox="1"/>
          <p:nvPr/>
        </p:nvSpPr>
        <p:spPr>
          <a:xfrm>
            <a:off x="9930114" y="5475266"/>
            <a:ext cx="142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University </a:t>
            </a:r>
          </a:p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of Michigan</a:t>
            </a:r>
          </a:p>
        </p:txBody>
      </p:sp>
    </p:spTree>
    <p:extLst>
      <p:ext uri="{BB962C8B-B14F-4D97-AF65-F5344CB8AC3E}">
        <p14:creationId xmlns:p14="http://schemas.microsoft.com/office/powerpoint/2010/main" val="102295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CFE4-D871-496D-8770-40029589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90" y="1792487"/>
            <a:ext cx="2946331" cy="1325563"/>
          </a:xfrm>
        </p:spPr>
        <p:txBody>
          <a:bodyPr>
            <a:normAutofit/>
          </a:bodyPr>
          <a:lstStyle/>
          <a:p>
            <a:pPr algn="r"/>
            <a:br>
              <a:rPr lang="en-US" sz="4400" dirty="0">
                <a:solidFill>
                  <a:schemeClr val="tx1"/>
                </a:solidFill>
                <a:latin typeface="+mj-lt"/>
              </a:rPr>
            </a:br>
            <a:r>
              <a:rPr lang="en-US" sz="2600" b="1" dirty="0">
                <a:solidFill>
                  <a:schemeClr val="tx1"/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B5A4-D510-4F34-AA82-2F3BDB4FD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9295" y="2623247"/>
            <a:ext cx="4853762" cy="676201"/>
          </a:xfrm>
        </p:spPr>
        <p:txBody>
          <a:bodyPr>
            <a:norm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up to solve </a:t>
            </a:r>
            <a:b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complex problems</a:t>
            </a:r>
            <a:r>
              <a:rPr lang="en-US" sz="20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872DF-A36F-4F24-94D9-BBD9C468B118}"/>
              </a:ext>
            </a:extLst>
          </p:cNvPr>
          <p:cNvSpPr/>
          <p:nvPr/>
        </p:nvSpPr>
        <p:spPr>
          <a:xfrm>
            <a:off x="4248136" y="1603171"/>
            <a:ext cx="209246" cy="4126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37FEA-23DD-4678-BF72-6A48127E34DA}"/>
              </a:ext>
            </a:extLst>
          </p:cNvPr>
          <p:cNvSpPr/>
          <p:nvPr/>
        </p:nvSpPr>
        <p:spPr>
          <a:xfrm rot="5400000">
            <a:off x="4695453" y="-275059"/>
            <a:ext cx="151854" cy="7506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0146E7-DDC1-4C3D-93CA-A28D7C838CA0}"/>
              </a:ext>
            </a:extLst>
          </p:cNvPr>
          <p:cNvSpPr txBox="1">
            <a:spLocks/>
          </p:cNvSpPr>
          <p:nvPr/>
        </p:nvSpPr>
        <p:spPr>
          <a:xfrm>
            <a:off x="4728692" y="2623247"/>
            <a:ext cx="6445117" cy="863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Century Gothic" panose="020B0502020202020204" pitchFamily="34" charset="0"/>
              </a:rPr>
              <a:t>Fail and learn quickly </a:t>
            </a:r>
            <a:br>
              <a:rPr lang="en-US" sz="2000" b="1" dirty="0">
                <a:latin typeface="Century Gothic" panose="020B0502020202020204" pitchFamily="34" charset="0"/>
              </a:rPr>
            </a:br>
            <a:r>
              <a:rPr lang="en-US" sz="2000" b="1" dirty="0">
                <a:latin typeface="Century Gothic" panose="020B0502020202020204" pitchFamily="34" charset="0"/>
              </a:rPr>
              <a:t>without dire consequences.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3C6183-E682-4E3C-BA0B-89F54B7B22D1}"/>
              </a:ext>
            </a:extLst>
          </p:cNvPr>
          <p:cNvSpPr txBox="1">
            <a:spLocks/>
          </p:cNvSpPr>
          <p:nvPr/>
        </p:nvSpPr>
        <p:spPr>
          <a:xfrm>
            <a:off x="4650034" y="4278332"/>
            <a:ext cx="6843875" cy="922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Test rigorously with </a:t>
            </a:r>
            <a:b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shared tools, data &amp; personas.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B7F724-5C02-42C5-BB61-1D2B122C91C6}"/>
              </a:ext>
            </a:extLst>
          </p:cNvPr>
          <p:cNvSpPr txBox="1">
            <a:spLocks/>
          </p:cNvSpPr>
          <p:nvPr/>
        </p:nvSpPr>
        <p:spPr>
          <a:xfrm>
            <a:off x="-751139" y="4250683"/>
            <a:ext cx="4853762" cy="152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Gain new skills, </a:t>
            </a:r>
            <a:b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methods &amp; solutions.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2FABEC82-D02D-8940-BFEC-7339A32810AF}"/>
              </a:ext>
            </a:extLst>
          </p:cNvPr>
          <p:cNvSpPr txBox="1">
            <a:spLocks/>
          </p:cNvSpPr>
          <p:nvPr/>
        </p:nvSpPr>
        <p:spPr>
          <a:xfrm>
            <a:off x="736712" y="692481"/>
            <a:ext cx="10997507" cy="69648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accent1"/>
                </a:solidFill>
              </a:rPr>
              <a:t>We Value Tech “Sandboxes” for…</a:t>
            </a:r>
            <a:br>
              <a:rPr lang="en-US" dirty="0"/>
            </a:b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8" name="Picture 17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B28FF780-141E-3343-A7AD-E009CD5940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569" y="0"/>
            <a:ext cx="3708366" cy="24722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5F64E7-D339-7E46-BB67-0DAA7EF83CF6}"/>
              </a:ext>
            </a:extLst>
          </p:cNvPr>
          <p:cNvSpPr/>
          <p:nvPr/>
        </p:nvSpPr>
        <p:spPr>
          <a:xfrm>
            <a:off x="9109540" y="2189660"/>
            <a:ext cx="264283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>
                <a:hlinkClick r:id="rId4"/>
              </a:rPr>
              <a:t>Marvin Meyer</a:t>
            </a:r>
            <a:r>
              <a:rPr lang="en-US" sz="1200" dirty="0"/>
              <a:t> on </a:t>
            </a:r>
            <a:r>
              <a:rPr lang="en-US" sz="1200" dirty="0">
                <a:hlinkClick r:id="rId5"/>
              </a:rPr>
              <a:t>Unsplash</a:t>
            </a:r>
            <a:r>
              <a:rPr lang="en-US" sz="1200" dirty="0"/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23C1D1-2ED7-4B49-86E0-87FED3827069}"/>
              </a:ext>
            </a:extLst>
          </p:cNvPr>
          <p:cNvSpPr txBox="1">
            <a:spLocks/>
          </p:cNvSpPr>
          <p:nvPr/>
        </p:nvSpPr>
        <p:spPr>
          <a:xfrm>
            <a:off x="3255526" y="1792487"/>
            <a:ext cx="2946331" cy="132556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pPr algn="r"/>
            <a:br>
              <a:rPr lang="en-US" sz="4400" dirty="0">
                <a:solidFill>
                  <a:schemeClr val="tx1"/>
                </a:solidFill>
                <a:latin typeface="+mj-lt"/>
              </a:rPr>
            </a:br>
            <a:r>
              <a:rPr lang="en-US" sz="2600" b="1" dirty="0">
                <a:solidFill>
                  <a:schemeClr val="tx1"/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Learning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AC8273-0DBA-EF49-A0C9-6B546D327EB5}"/>
              </a:ext>
            </a:extLst>
          </p:cNvPr>
          <p:cNvSpPr txBox="1">
            <a:spLocks/>
          </p:cNvSpPr>
          <p:nvPr/>
        </p:nvSpPr>
        <p:spPr>
          <a:xfrm>
            <a:off x="993613" y="3414933"/>
            <a:ext cx="2946331" cy="132556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pPr algn="r"/>
            <a:br>
              <a:rPr lang="en-US" sz="4400" dirty="0">
                <a:solidFill>
                  <a:schemeClr val="tx1"/>
                </a:solidFill>
                <a:latin typeface="+mj-lt"/>
              </a:rPr>
            </a:br>
            <a:r>
              <a:rPr lang="en-US" sz="2600" b="1" dirty="0">
                <a:solidFill>
                  <a:schemeClr val="tx1"/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Innovation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F2F2C9-2D6F-5047-9A13-B443CF45A23F}"/>
              </a:ext>
            </a:extLst>
          </p:cNvPr>
          <p:cNvSpPr txBox="1">
            <a:spLocks/>
          </p:cNvSpPr>
          <p:nvPr/>
        </p:nvSpPr>
        <p:spPr>
          <a:xfrm>
            <a:off x="3451805" y="3414933"/>
            <a:ext cx="2946331" cy="132556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rm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pPr algn="r"/>
            <a:br>
              <a:rPr lang="en-US" sz="4400" dirty="0">
                <a:solidFill>
                  <a:schemeClr val="tx1"/>
                </a:solidFill>
                <a:latin typeface="+mj-lt"/>
              </a:rPr>
            </a:br>
            <a:r>
              <a:rPr lang="en-US" sz="2600" b="1" dirty="0">
                <a:solidFill>
                  <a:schemeClr val="tx1"/>
                </a:solidFill>
                <a:latin typeface="Century Gothic" panose="020B0502020202020204" pitchFamily="34" charset="0"/>
                <a:cs typeface="Calibri Light" panose="020F0302020204030204" pitchFamily="34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65300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8">
            <a:extLst>
              <a:ext uri="{FF2B5EF4-FFF2-40B4-BE49-F238E27FC236}">
                <a16:creationId xmlns:a16="http://schemas.microsoft.com/office/drawing/2014/main" id="{CA390306-50E9-0744-A491-F9EA4BC39704}"/>
              </a:ext>
            </a:extLst>
          </p:cNvPr>
          <p:cNvSpPr txBox="1">
            <a:spLocks/>
          </p:cNvSpPr>
          <p:nvPr/>
        </p:nvSpPr>
        <p:spPr>
          <a:xfrm>
            <a:off x="8424260" y="1565039"/>
            <a:ext cx="3606019" cy="1028700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TODAY WE 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TRY TO INSERT</a:t>
            </a:r>
            <a:br>
              <a:rPr lang="en-US" sz="28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SOMETHING NEW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3034F6-D698-486E-9B63-D59A1C5B8B3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9180" y="5596051"/>
            <a:ext cx="67801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Based on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Oemig F, Snelick R, </a:t>
            </a:r>
            <a:r>
              <a:rPr lang="en-US" sz="1400" u="sng" dirty="0">
                <a:solidFill>
                  <a:schemeClr val="bg1"/>
                </a:solidFill>
              </a:rPr>
              <a:t>Healthcare Interoperability Standards Compliance Handbook</a:t>
            </a:r>
            <a:r>
              <a:rPr lang="en-US" sz="1400" dirty="0">
                <a:solidFill>
                  <a:schemeClr val="bg1"/>
                </a:solidFill>
              </a:rPr>
              <a:t>. Springer International Publishing Switzerland. 2016. Page 13, Figure 1.3. </a:t>
            </a:r>
          </a:p>
        </p:txBody>
      </p:sp>
      <p:sp>
        <p:nvSpPr>
          <p:cNvPr id="5" name="Rectangle 4"/>
          <p:cNvSpPr/>
          <p:nvPr/>
        </p:nvSpPr>
        <p:spPr>
          <a:xfrm rot="193720">
            <a:off x="1180012" y="4436248"/>
            <a:ext cx="6781800" cy="838200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3720">
            <a:off x="1180012" y="3645703"/>
            <a:ext cx="6781800" cy="838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1413986">
            <a:off x="1178391" y="2390100"/>
            <a:ext cx="6781800" cy="838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21413986">
            <a:off x="1178391" y="1545452"/>
            <a:ext cx="6781800" cy="838200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3720">
            <a:off x="1484812" y="4587665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Technical Interoperability</a:t>
            </a:r>
          </a:p>
        </p:txBody>
      </p:sp>
      <p:sp>
        <p:nvSpPr>
          <p:cNvPr id="10" name="TextBox 9"/>
          <p:cNvSpPr txBox="1"/>
          <p:nvPr/>
        </p:nvSpPr>
        <p:spPr>
          <a:xfrm rot="193720">
            <a:off x="1180012" y="4874340"/>
            <a:ext cx="67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Standardized</a:t>
            </a:r>
            <a:r>
              <a:rPr lang="en-US" b="1" dirty="0">
                <a:solidFill>
                  <a:schemeClr val="accent5"/>
                </a:solidFill>
              </a:rPr>
              <a:t> Protocols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93720">
            <a:off x="1484812" y="3749465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Syntactic Interoperability</a:t>
            </a:r>
          </a:p>
        </p:txBody>
      </p:sp>
      <p:sp>
        <p:nvSpPr>
          <p:cNvPr id="12" name="TextBox 11"/>
          <p:cNvSpPr txBox="1"/>
          <p:nvPr/>
        </p:nvSpPr>
        <p:spPr>
          <a:xfrm rot="193720">
            <a:off x="1180012" y="4036140"/>
            <a:ext cx="67801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Standardized</a:t>
            </a:r>
            <a:r>
              <a:rPr lang="en-US" b="1" dirty="0">
                <a:solidFill>
                  <a:schemeClr val="accent5"/>
                </a:solidFill>
              </a:rPr>
              <a:t> Data Exchange Formats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413986">
            <a:off x="1484812" y="2431307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Semantic Interoperability</a:t>
            </a:r>
          </a:p>
        </p:txBody>
      </p:sp>
      <p:sp>
        <p:nvSpPr>
          <p:cNvPr id="14" name="TextBox 13"/>
          <p:cNvSpPr txBox="1"/>
          <p:nvPr/>
        </p:nvSpPr>
        <p:spPr>
          <a:xfrm rot="21413986">
            <a:off x="1178391" y="2713434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Standardized</a:t>
            </a:r>
            <a:r>
              <a:rPr lang="en-US" b="1" dirty="0">
                <a:solidFill>
                  <a:schemeClr val="accent5"/>
                </a:solidFill>
              </a:rPr>
              <a:t> Meaning of Terms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413986">
            <a:off x="1486433" y="1593107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Organizational Interoperability</a:t>
            </a:r>
          </a:p>
        </p:txBody>
      </p:sp>
      <p:sp>
        <p:nvSpPr>
          <p:cNvPr id="16" name="TextBox 15"/>
          <p:cNvSpPr txBox="1"/>
          <p:nvPr/>
        </p:nvSpPr>
        <p:spPr>
          <a:xfrm rot="21413986">
            <a:off x="1180012" y="194333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Standardized</a:t>
            </a:r>
            <a:r>
              <a:rPr lang="en-US" b="1" dirty="0">
                <a:solidFill>
                  <a:schemeClr val="accent5"/>
                </a:solidFill>
              </a:rPr>
              <a:t> Process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70412" y="1551900"/>
            <a:ext cx="2" cy="3318790"/>
          </a:xfrm>
          <a:prstGeom prst="straightConnector1">
            <a:avLst/>
          </a:prstGeom>
          <a:ln w="76200">
            <a:solidFill>
              <a:schemeClr val="accent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3212" y="1174143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212" y="4794490"/>
            <a:ext cx="9144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B9F4ED-A8E0-7F43-8326-3B88EBA3683C}"/>
              </a:ext>
            </a:extLst>
          </p:cNvPr>
          <p:cNvSpPr/>
          <p:nvPr/>
        </p:nvSpPr>
        <p:spPr>
          <a:xfrm>
            <a:off x="8048886" y="2919721"/>
            <a:ext cx="2981324" cy="117029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Standardized Queries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e.g., Query Kits for FHIR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CEE5FCDE-45C7-2947-AAF8-3AD6E45D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662303"/>
            <a:ext cx="7618064" cy="1028700"/>
          </a:xfrm>
        </p:spPr>
        <p:txBody>
          <a:bodyPr/>
          <a:lstStyle/>
          <a:p>
            <a:r>
              <a:rPr lang="en-US" sz="3000" dirty="0"/>
              <a:t>Our Goal is Holistic Interoperability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B5C6484-2BE2-7840-8DBC-2F79D42AAD81}"/>
              </a:ext>
            </a:extLst>
          </p:cNvPr>
          <p:cNvSpPr/>
          <p:nvPr/>
        </p:nvSpPr>
        <p:spPr>
          <a:xfrm rot="1062869">
            <a:off x="9668533" y="2490683"/>
            <a:ext cx="391886" cy="669137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EBA8E-C391-B941-92A7-52F27617532F}"/>
              </a:ext>
            </a:extLst>
          </p:cNvPr>
          <p:cNvSpPr txBox="1"/>
          <p:nvPr/>
        </p:nvSpPr>
        <p:spPr>
          <a:xfrm>
            <a:off x="2143266" y="6334715"/>
            <a:ext cx="8495071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Based on </a:t>
            </a:r>
            <a:r>
              <a:rPr lang="en-US" sz="1100" dirty="0" err="1"/>
              <a:t>Oemig</a:t>
            </a:r>
            <a:r>
              <a:rPr lang="en-US" sz="1100" dirty="0"/>
              <a:t> F, </a:t>
            </a:r>
            <a:r>
              <a:rPr lang="en-US" sz="1100" dirty="0" err="1"/>
              <a:t>Snelick</a:t>
            </a:r>
            <a:r>
              <a:rPr lang="en-US" sz="1100" dirty="0"/>
              <a:t> R, Healthcare Interoperability Standards Compliance Handbook.</a:t>
            </a:r>
          </a:p>
          <a:p>
            <a:pPr algn="ctr"/>
            <a:r>
              <a:rPr lang="en-US" sz="1100" dirty="0"/>
              <a:t>Springer International Publishing Switzerland. 2016. Page 13, Figure 1.3. </a:t>
            </a:r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BF22E494-8CC2-864E-8D8F-B7BA5927E9F0}"/>
              </a:ext>
            </a:extLst>
          </p:cNvPr>
          <p:cNvSpPr/>
          <p:nvPr/>
        </p:nvSpPr>
        <p:spPr>
          <a:xfrm rot="16200000">
            <a:off x="6915652" y="2988501"/>
            <a:ext cx="1179298" cy="102373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Some of the Things That Motivate Us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A05ED7-2400-D14B-809C-0B0EC2A2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1769471"/>
            <a:ext cx="10640615" cy="41453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>
                <a:cs typeface="Arial" pitchFamily="34" charset="0"/>
              </a:rPr>
              <a:t>• Advancing standards and standards harmonization in specific areas</a:t>
            </a:r>
          </a:p>
          <a:p>
            <a:pPr marL="0" indent="0">
              <a:buNone/>
            </a:pPr>
            <a:r>
              <a:rPr lang="en-US" sz="1800" dirty="0">
                <a:cs typeface="Arial" pitchFamily="34" charset="0"/>
              </a:rPr>
              <a:t>	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Social Determinants of Health (Gravity, Siren, etc.)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	Reconciling Syntax/Semantic Variation in FHIR Resources for EHRs &amp; Other Health IT</a:t>
            </a:r>
          </a:p>
          <a:p>
            <a:pPr marL="0" indent="0">
              <a:buNone/>
            </a:pPr>
            <a:r>
              <a:rPr lang="en-US" sz="2200" dirty="0">
                <a:cs typeface="Arial" pitchFamily="34" charset="0"/>
              </a:rPr>
              <a:t>• Making improvements in</a:t>
            </a:r>
          </a:p>
          <a:p>
            <a:pPr marL="0" indent="0">
              <a:buNone/>
            </a:pPr>
            <a:r>
              <a:rPr lang="en-US" dirty="0">
                <a:cs typeface="Arial" pitchFamily="34" charset="0"/>
              </a:rPr>
              <a:t>	</a:t>
            </a: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Patient identification 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	Industry-wide app testing platforms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	Uptake of patient reported outcomes data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	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… 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and</a:t>
            </a: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Shareable Queries</a:t>
            </a:r>
          </a:p>
          <a:p>
            <a:pPr marL="0" indent="0">
              <a:buNone/>
            </a:pPr>
            <a:endParaRPr lang="en-US" sz="19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Audience Question #1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A05ED7-2400-D14B-809C-0B0EC2A2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1848129"/>
            <a:ext cx="10835856" cy="4145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cs typeface="Arial" pitchFamily="34" charset="0"/>
              </a:rPr>
              <a:t>What interests you </a:t>
            </a:r>
            <a:r>
              <a:rPr lang="en-US" sz="2600" b="1" u="sng" dirty="0">
                <a:cs typeface="Arial" pitchFamily="34" charset="0"/>
              </a:rPr>
              <a:t>MOST</a:t>
            </a:r>
            <a:r>
              <a:rPr lang="en-US" sz="2600" b="1" dirty="0">
                <a:cs typeface="Arial" pitchFamily="34" charset="0"/>
              </a:rPr>
              <a:t> about advancing Healthcare Interoperability?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1"/>
                </a:solidFill>
                <a:cs typeface="Arial" pitchFamily="34" charset="0"/>
              </a:rPr>
              <a:t>• Empowering people with better data sharing?</a:t>
            </a:r>
            <a:br>
              <a:rPr lang="en-US" sz="2200" b="1" dirty="0">
                <a:solidFill>
                  <a:schemeClr val="accent1"/>
                </a:solidFill>
                <a:cs typeface="Arial" pitchFamily="34" charset="0"/>
              </a:rPr>
            </a:br>
            <a:r>
              <a:rPr lang="en-US" sz="2200" b="1" dirty="0">
                <a:solidFill>
                  <a:schemeClr val="accent1"/>
                </a:solidFill>
                <a:cs typeface="Arial" pitchFamily="34" charset="0"/>
              </a:rPr>
              <a:t>• Providing AI-driven apps?</a:t>
            </a:r>
            <a:br>
              <a:rPr lang="en-US" sz="2200" b="1" dirty="0">
                <a:solidFill>
                  <a:schemeClr val="accent1"/>
                </a:solidFill>
                <a:cs typeface="Arial" pitchFamily="34" charset="0"/>
              </a:rPr>
            </a:br>
            <a:r>
              <a:rPr lang="en-US" sz="2200" b="1" dirty="0">
                <a:solidFill>
                  <a:schemeClr val="accent1"/>
                </a:solidFill>
                <a:cs typeface="Arial" pitchFamily="34" charset="0"/>
              </a:rPr>
              <a:t>• Accelerating a move to the cloud?</a:t>
            </a:r>
            <a:br>
              <a:rPr lang="en-US" sz="2200" b="1" dirty="0">
                <a:solidFill>
                  <a:schemeClr val="accent1"/>
                </a:solidFill>
                <a:cs typeface="Arial" pitchFamily="34" charset="0"/>
              </a:rPr>
            </a:br>
            <a:r>
              <a:rPr lang="en-US" sz="2200" b="1" dirty="0">
                <a:solidFill>
                  <a:schemeClr val="accent1"/>
                </a:solidFill>
                <a:cs typeface="Arial" pitchFamily="34" charset="0"/>
              </a:rPr>
              <a:t>• Improving clinical care and research across the continuum?</a:t>
            </a:r>
          </a:p>
          <a:p>
            <a:endParaRPr lang="en-US" dirty="0">
              <a:cs typeface="Arial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5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589" y="917470"/>
            <a:ext cx="9706821" cy="198184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ts val="4000"/>
              </a:lnSpc>
            </a:pPr>
            <a:br>
              <a:rPr lang="en-US" dirty="0"/>
            </a:br>
            <a:r>
              <a:rPr lang="en-US" dirty="0"/>
              <a:t>  </a:t>
            </a:r>
            <a:r>
              <a:rPr lang="en-US" sz="3000" dirty="0"/>
              <a:t>What are Query Kits? 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(aka Complex Multi-target FHIR Queries)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The General Idea of a Query Kit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AD8579-21CA-0944-95B3-C5B5F12FBF68}"/>
              </a:ext>
            </a:extLst>
          </p:cNvPr>
          <p:cNvSpPr/>
          <p:nvPr/>
        </p:nvSpPr>
        <p:spPr>
          <a:xfrm>
            <a:off x="240823" y="2248646"/>
            <a:ext cx="1566465" cy="1493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A75A8EEE-610F-964B-BEBD-D4A1E9754662}"/>
              </a:ext>
            </a:extLst>
          </p:cNvPr>
          <p:cNvSpPr/>
          <p:nvPr/>
        </p:nvSpPr>
        <p:spPr>
          <a:xfrm>
            <a:off x="5759607" y="2396861"/>
            <a:ext cx="1111720" cy="87929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Clinic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136A1-0533-394A-986D-B9E50999D076}"/>
              </a:ext>
            </a:extLst>
          </p:cNvPr>
          <p:cNvSpPr txBox="1"/>
          <p:nvPr/>
        </p:nvSpPr>
        <p:spPr>
          <a:xfrm>
            <a:off x="5672571" y="3756416"/>
            <a:ext cx="620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Ecosystem of Multiple FHIR Data Servers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BF908-32D0-C940-B0FF-257F5BCE05FD}"/>
              </a:ext>
            </a:extLst>
          </p:cNvPr>
          <p:cNvSpPr/>
          <p:nvPr/>
        </p:nvSpPr>
        <p:spPr>
          <a:xfrm>
            <a:off x="5672571" y="2248646"/>
            <a:ext cx="6201681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13947C87-E013-0D46-9398-4EBA7DA74924}"/>
              </a:ext>
            </a:extLst>
          </p:cNvPr>
          <p:cNvSpPr/>
          <p:nvPr/>
        </p:nvSpPr>
        <p:spPr>
          <a:xfrm>
            <a:off x="2214664" y="2342707"/>
            <a:ext cx="3133493" cy="228654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0E763E5E-DE72-AF4F-8093-4A9FA055F049}"/>
              </a:ext>
            </a:extLst>
          </p:cNvPr>
          <p:cNvSpPr/>
          <p:nvPr/>
        </p:nvSpPr>
        <p:spPr>
          <a:xfrm>
            <a:off x="2214664" y="2621488"/>
            <a:ext cx="3133493" cy="228654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4606896E-E4CD-4A4E-9BD5-9D7AF858A36E}"/>
              </a:ext>
            </a:extLst>
          </p:cNvPr>
          <p:cNvSpPr/>
          <p:nvPr/>
        </p:nvSpPr>
        <p:spPr>
          <a:xfrm>
            <a:off x="2214664" y="2900269"/>
            <a:ext cx="3133493" cy="228654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49388ECF-F5BC-DB45-ABD5-37ABBBE2B67B}"/>
              </a:ext>
            </a:extLst>
          </p:cNvPr>
          <p:cNvSpPr/>
          <p:nvPr/>
        </p:nvSpPr>
        <p:spPr>
          <a:xfrm>
            <a:off x="2214664" y="3167899"/>
            <a:ext cx="3133493" cy="228654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1E1F16-C304-B442-819F-88FE04408584}"/>
              </a:ext>
            </a:extLst>
          </p:cNvPr>
          <p:cNvCxnSpPr>
            <a:cxnSpLocks/>
          </p:cNvCxnSpPr>
          <p:nvPr/>
        </p:nvCxnSpPr>
        <p:spPr>
          <a:xfrm flipH="1">
            <a:off x="2676061" y="4125748"/>
            <a:ext cx="819614" cy="853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95D747-12CE-C845-8D9D-E880BEB099BD}"/>
              </a:ext>
            </a:extLst>
          </p:cNvPr>
          <p:cNvSpPr txBox="1"/>
          <p:nvPr/>
        </p:nvSpPr>
        <p:spPr>
          <a:xfrm>
            <a:off x="1645363" y="5077969"/>
            <a:ext cx="450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Shareable, Related Series of </a:t>
            </a:r>
            <a:br>
              <a:rPr lang="en-US" dirty="0"/>
            </a:br>
            <a:r>
              <a:rPr lang="en-US" dirty="0"/>
              <a:t>FHIR Queries Needed to Do One Job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E4010-9D21-8E47-9BF6-7799EE62B3C0}"/>
              </a:ext>
            </a:extLst>
          </p:cNvPr>
          <p:cNvSpPr txBox="1"/>
          <p:nvPr/>
        </p:nvSpPr>
        <p:spPr>
          <a:xfrm>
            <a:off x="2301701" y="3756416"/>
            <a:ext cx="289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Query Kit for FHIR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D3CC78-9BF2-8446-BFA7-383573A29948}"/>
              </a:ext>
            </a:extLst>
          </p:cNvPr>
          <p:cNvSpPr/>
          <p:nvPr/>
        </p:nvSpPr>
        <p:spPr>
          <a:xfrm>
            <a:off x="2464189" y="2248646"/>
            <a:ext cx="2664664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EFD53D4D-FD41-154D-8D00-898F631B6691}"/>
              </a:ext>
            </a:extLst>
          </p:cNvPr>
          <p:cNvSpPr/>
          <p:nvPr/>
        </p:nvSpPr>
        <p:spPr>
          <a:xfrm>
            <a:off x="6978807" y="2396861"/>
            <a:ext cx="1111720" cy="87929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Hospital</a:t>
            </a:r>
          </a:p>
        </p:txBody>
      </p:sp>
      <p:sp>
        <p:nvSpPr>
          <p:cNvPr id="34" name="Can 33">
            <a:extLst>
              <a:ext uri="{FF2B5EF4-FFF2-40B4-BE49-F238E27FC236}">
                <a16:creationId xmlns:a16="http://schemas.microsoft.com/office/drawing/2014/main" id="{9D179C29-FB85-B949-8D66-D56913EFBFD3}"/>
              </a:ext>
            </a:extLst>
          </p:cNvPr>
          <p:cNvSpPr/>
          <p:nvPr/>
        </p:nvSpPr>
        <p:spPr>
          <a:xfrm>
            <a:off x="8178957" y="2396861"/>
            <a:ext cx="1200150" cy="87929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Insurance</a:t>
            </a:r>
          </a:p>
          <a:p>
            <a:pPr algn="ctr"/>
            <a:r>
              <a:rPr lang="en-US" dirty="0"/>
              <a:t>Company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6FEA5E82-3902-D745-A0EC-FDA480947A1E}"/>
              </a:ext>
            </a:extLst>
          </p:cNvPr>
          <p:cNvSpPr/>
          <p:nvPr/>
        </p:nvSpPr>
        <p:spPr>
          <a:xfrm>
            <a:off x="9438482" y="2396861"/>
            <a:ext cx="1111720" cy="87929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Pharmacy</a:t>
            </a:r>
          </a:p>
        </p:txBody>
      </p:sp>
      <p:sp>
        <p:nvSpPr>
          <p:cNvPr id="40" name="Can 39">
            <a:extLst>
              <a:ext uri="{FF2B5EF4-FFF2-40B4-BE49-F238E27FC236}">
                <a16:creationId xmlns:a16="http://schemas.microsoft.com/office/drawing/2014/main" id="{C618B30E-C8D5-044D-B2F9-E93CF5714D15}"/>
              </a:ext>
            </a:extLst>
          </p:cNvPr>
          <p:cNvSpPr/>
          <p:nvPr/>
        </p:nvSpPr>
        <p:spPr>
          <a:xfrm>
            <a:off x="10629107" y="2396861"/>
            <a:ext cx="1111720" cy="879291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HIE</a:t>
            </a:r>
          </a:p>
        </p:txBody>
      </p:sp>
      <p:sp>
        <p:nvSpPr>
          <p:cNvPr id="42" name="Left-Right Arrow 41">
            <a:extLst>
              <a:ext uri="{FF2B5EF4-FFF2-40B4-BE49-F238E27FC236}">
                <a16:creationId xmlns:a16="http://schemas.microsoft.com/office/drawing/2014/main" id="{B1F5E3F5-B0F1-0B49-9056-59054B2A043B}"/>
              </a:ext>
            </a:extLst>
          </p:cNvPr>
          <p:cNvSpPr/>
          <p:nvPr/>
        </p:nvSpPr>
        <p:spPr>
          <a:xfrm>
            <a:off x="2214664" y="3453649"/>
            <a:ext cx="3133493" cy="228654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485C66-2053-B34F-BEF3-6092DABFDC4F}"/>
              </a:ext>
            </a:extLst>
          </p:cNvPr>
          <p:cNvSpPr txBox="1"/>
          <p:nvPr/>
        </p:nvSpPr>
        <p:spPr>
          <a:xfrm>
            <a:off x="-451024" y="3756416"/>
            <a:ext cx="289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Health App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E85BB42-F27B-D94B-9A0A-DAC38F8191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20" y="2550517"/>
            <a:ext cx="1232470" cy="8817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72C5581-6E84-1A46-A969-AA7331E8BF2C}"/>
              </a:ext>
            </a:extLst>
          </p:cNvPr>
          <p:cNvSpPr txBox="1"/>
          <p:nvPr/>
        </p:nvSpPr>
        <p:spPr>
          <a:xfrm>
            <a:off x="259873" y="4066802"/>
            <a:ext cx="1566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Icon by Ahmed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Elzahra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37681B7-4573-234A-B376-3FB5F52E7150}"/>
              </a:ext>
            </a:extLst>
          </p:cNvPr>
          <p:cNvCxnSpPr/>
          <p:nvPr/>
        </p:nvCxnSpPr>
        <p:spPr>
          <a:xfrm flipH="1">
            <a:off x="4572000" y="1515291"/>
            <a:ext cx="1524000" cy="67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83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10869941" cy="1028700"/>
          </a:xfrm>
        </p:spPr>
        <p:txBody>
          <a:bodyPr/>
          <a:lstStyle/>
          <a:p>
            <a:r>
              <a:rPr lang="en-US" sz="3000" dirty="0"/>
              <a:t>Job of a Query Kit for Medication Reconciliation</a:t>
            </a:r>
            <a:br>
              <a:rPr lang="en-US" sz="3000" dirty="0">
                <a:solidFill>
                  <a:srgbClr val="FF0000"/>
                </a:solidFill>
                <a:cs typeface="Arial" pitchFamily="34" charset="0"/>
              </a:rPr>
            </a:b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A05ED7-2400-D14B-809C-0B0EC2A2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2017946"/>
            <a:ext cx="10266382" cy="3429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Identify one or more FHIR server locations with a patient’s medication resources</a:t>
            </a:r>
            <a:br>
              <a:rPr lang="en-US" dirty="0">
                <a:cs typeface="Arial" pitchFamily="34" charset="0"/>
              </a:rPr>
            </a:b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GET multiple types of medication-related FHIR resources from those locations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sz="2400" dirty="0" err="1">
                <a:cs typeface="Arial" pitchFamily="34" charset="0"/>
              </a:rPr>
              <a:t>MedicationStatement</a:t>
            </a:r>
            <a:endParaRPr lang="en-US" sz="2400" dirty="0">
              <a:cs typeface="Arial" pitchFamily="34" charset="0"/>
            </a:endParaRP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sz="2400" dirty="0" err="1">
                <a:cs typeface="Arial" pitchFamily="34" charset="0"/>
              </a:rPr>
              <a:t>MedicationRequest</a:t>
            </a:r>
            <a:br>
              <a:rPr lang="en-US" dirty="0">
                <a:cs typeface="Arial" pitchFamily="34" charset="0"/>
              </a:rPr>
            </a:br>
            <a:endParaRPr lang="en-US" dirty="0">
              <a:cs typeface="Arial" pitchFamily="34" charset="0"/>
            </a:endParaRPr>
          </a:p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OPTIONAL:  Limit the “lookback” time period to minimize information overload</a:t>
            </a:r>
            <a:br>
              <a:rPr lang="en-US" dirty="0">
                <a:cs typeface="Arial" pitchFamily="34" charset="0"/>
              </a:rPr>
            </a:br>
            <a:endParaRPr lang="en-US" sz="1100" dirty="0">
              <a:cs typeface="Arial" pitchFamily="34" charset="0"/>
            </a:endParaRPr>
          </a:p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OPTIONAL:  Have the FHIR servers order the information retrieved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30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5138196-2077-7A4A-8A8C-D768451D96EF}"/>
              </a:ext>
            </a:extLst>
          </p:cNvPr>
          <p:cNvSpPr txBox="1"/>
          <p:nvPr/>
        </p:nvSpPr>
        <p:spPr>
          <a:xfrm>
            <a:off x="2255637" y="4332047"/>
            <a:ext cx="243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Interoperability </a:t>
            </a:r>
            <a:br>
              <a:rPr lang="en-US" b="1" dirty="0"/>
            </a:br>
            <a:r>
              <a:rPr lang="en-US" b="1" dirty="0"/>
              <a:t>Land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11337301" cy="1028700"/>
          </a:xfrm>
        </p:spPr>
        <p:txBody>
          <a:bodyPr/>
          <a:lstStyle/>
          <a:p>
            <a:r>
              <a:rPr lang="en-US" sz="3000" dirty="0"/>
              <a:t>Overview of Our Setup to Create Query Kits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8017" y="6390178"/>
            <a:ext cx="513735" cy="227164"/>
          </a:xfrm>
        </p:spPr>
        <p:txBody>
          <a:bodyPr/>
          <a:lstStyle/>
          <a:p>
            <a:fld id="{2F8AF2E6-64A8-0F46-AF27-0A96D82A033B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18812-FC38-CB4D-AE5E-E3A7A8E14379}"/>
              </a:ext>
            </a:extLst>
          </p:cNvPr>
          <p:cNvSpPr/>
          <p:nvPr/>
        </p:nvSpPr>
        <p:spPr>
          <a:xfrm>
            <a:off x="9257425" y="2797496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51816-0AC3-3F40-B28A-3CAC9F4952DE}"/>
              </a:ext>
            </a:extLst>
          </p:cNvPr>
          <p:cNvSpPr txBox="1"/>
          <p:nvPr/>
        </p:nvSpPr>
        <p:spPr>
          <a:xfrm>
            <a:off x="7226732" y="4315955"/>
            <a:ext cx="122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0FF16-251F-0C40-8E3B-94AB81F48561}"/>
              </a:ext>
            </a:extLst>
          </p:cNvPr>
          <p:cNvSpPr txBox="1"/>
          <p:nvPr/>
        </p:nvSpPr>
        <p:spPr>
          <a:xfrm>
            <a:off x="9377770" y="4315955"/>
            <a:ext cx="122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Bubble.io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E6F051-FF2C-094A-8B09-249E6369BD56}"/>
              </a:ext>
            </a:extLst>
          </p:cNvPr>
          <p:cNvSpPr txBox="1"/>
          <p:nvPr/>
        </p:nvSpPr>
        <p:spPr>
          <a:xfrm>
            <a:off x="5145605" y="4332047"/>
            <a:ext cx="122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Postman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E108E-DA67-F340-86C4-3CC6F1693415}"/>
              </a:ext>
            </a:extLst>
          </p:cNvPr>
          <p:cNvSpPr txBox="1"/>
          <p:nvPr/>
        </p:nvSpPr>
        <p:spPr>
          <a:xfrm>
            <a:off x="547232" y="4343950"/>
            <a:ext cx="10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FHIR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E99674-65A1-A949-9E4A-7C77C1898966}"/>
              </a:ext>
            </a:extLst>
          </p:cNvPr>
          <p:cNvSpPr txBox="1"/>
          <p:nvPr/>
        </p:nvSpPr>
        <p:spPr>
          <a:xfrm>
            <a:off x="4781546" y="2960125"/>
            <a:ext cx="1988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Develop and Test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New Query Kits Using FHIR APIs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35A10-239C-CC4E-A2B6-FF39163F38B7}"/>
              </a:ext>
            </a:extLst>
          </p:cNvPr>
          <p:cNvSpPr txBox="1"/>
          <p:nvPr/>
        </p:nvSpPr>
        <p:spPr>
          <a:xfrm>
            <a:off x="9447225" y="2816974"/>
            <a:ext cx="1681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Use Query Kits In Working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App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Wireframes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5904AD7-0691-3643-84FE-FF5F78E943E7}"/>
              </a:ext>
            </a:extLst>
          </p:cNvPr>
          <p:cNvSpPr/>
          <p:nvPr/>
        </p:nvSpPr>
        <p:spPr>
          <a:xfrm flipH="1">
            <a:off x="1614551" y="2106117"/>
            <a:ext cx="1326021" cy="205426"/>
          </a:xfrm>
          <a:custGeom>
            <a:avLst/>
            <a:gdLst>
              <a:gd name="connsiteX0" fmla="*/ 2118732 w 2118732"/>
              <a:gd name="connsiteY0" fmla="*/ 446504 h 446504"/>
              <a:gd name="connsiteX1" fmla="*/ 1148576 w 2118732"/>
              <a:gd name="connsiteY1" fmla="*/ 456 h 446504"/>
              <a:gd name="connsiteX2" fmla="*/ 0 w 2118732"/>
              <a:gd name="connsiteY2" fmla="*/ 379597 h 44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446504">
                <a:moveTo>
                  <a:pt x="2118732" y="446504"/>
                </a:moveTo>
                <a:cubicBezTo>
                  <a:pt x="1810215" y="229055"/>
                  <a:pt x="1501698" y="11607"/>
                  <a:pt x="1148576" y="456"/>
                </a:cubicBezTo>
                <a:cubicBezTo>
                  <a:pt x="795454" y="-10695"/>
                  <a:pt x="397727" y="184451"/>
                  <a:pt x="0" y="379597"/>
                </a:cubicBezTo>
              </a:path>
            </a:pathLst>
          </a:custGeom>
          <a:noFill/>
          <a:ln w="1143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9A294-66EB-8C47-BBA2-85BEA3BD69D7}"/>
              </a:ext>
            </a:extLst>
          </p:cNvPr>
          <p:cNvSpPr/>
          <p:nvPr/>
        </p:nvSpPr>
        <p:spPr>
          <a:xfrm>
            <a:off x="9988696" y="2123605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783029D-165C-3740-84E0-A93947D99193}"/>
              </a:ext>
            </a:extLst>
          </p:cNvPr>
          <p:cNvSpPr/>
          <p:nvPr/>
        </p:nvSpPr>
        <p:spPr>
          <a:xfrm>
            <a:off x="7735644" y="2103853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0E366-71B4-054F-8ACD-1D839A3846F3}"/>
              </a:ext>
            </a:extLst>
          </p:cNvPr>
          <p:cNvSpPr/>
          <p:nvPr/>
        </p:nvSpPr>
        <p:spPr>
          <a:xfrm>
            <a:off x="3096413" y="2110084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988825-68DD-A34C-98A5-0CD8FCFB5948}"/>
              </a:ext>
            </a:extLst>
          </p:cNvPr>
          <p:cNvSpPr/>
          <p:nvPr/>
        </p:nvSpPr>
        <p:spPr>
          <a:xfrm>
            <a:off x="854699" y="2103853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BEC200-8C5D-FE49-A97E-FEED6FB9E6D0}"/>
              </a:ext>
            </a:extLst>
          </p:cNvPr>
          <p:cNvSpPr/>
          <p:nvPr/>
        </p:nvSpPr>
        <p:spPr>
          <a:xfrm>
            <a:off x="7033941" y="2797496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177926-D336-9741-9F2A-CA9D7A9FA6FA}"/>
              </a:ext>
            </a:extLst>
          </p:cNvPr>
          <p:cNvSpPr/>
          <p:nvPr/>
        </p:nvSpPr>
        <p:spPr>
          <a:xfrm>
            <a:off x="4730281" y="2802838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F899A7-2C57-E64A-AD46-1F29893E70C2}"/>
              </a:ext>
            </a:extLst>
          </p:cNvPr>
          <p:cNvSpPr/>
          <p:nvPr/>
        </p:nvSpPr>
        <p:spPr>
          <a:xfrm>
            <a:off x="2400916" y="2804094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968886-469B-1742-A170-96CCFED32B3B}"/>
              </a:ext>
            </a:extLst>
          </p:cNvPr>
          <p:cNvSpPr/>
          <p:nvPr/>
        </p:nvSpPr>
        <p:spPr>
          <a:xfrm>
            <a:off x="126998" y="2806791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BEE8A5-F8F4-9945-89B6-500CE84767FB}"/>
              </a:ext>
            </a:extLst>
          </p:cNvPr>
          <p:cNvSpPr/>
          <p:nvPr/>
        </p:nvSpPr>
        <p:spPr>
          <a:xfrm>
            <a:off x="5416687" y="2107827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pic>
        <p:nvPicPr>
          <p:cNvPr id="1034" name="Picture 10" descr="User, man, person icon - Free download on Iconfinder">
            <a:extLst>
              <a:ext uri="{FF2B5EF4-FFF2-40B4-BE49-F238E27FC236}">
                <a16:creationId xmlns:a16="http://schemas.microsoft.com/office/drawing/2014/main" id="{4730A6EA-8F15-DA48-AD20-30FD6054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29342" y="2965470"/>
            <a:ext cx="635660" cy="6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7001A75-4904-E447-AA09-5EE7A83AE3E0}"/>
              </a:ext>
            </a:extLst>
          </p:cNvPr>
          <p:cNvSpPr txBox="1"/>
          <p:nvPr/>
        </p:nvSpPr>
        <p:spPr>
          <a:xfrm>
            <a:off x="11128405" y="3636651"/>
            <a:ext cx="1221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App</a:t>
            </a:r>
            <a:br>
              <a:rPr lang="en-US" b="1" dirty="0"/>
            </a:br>
            <a:r>
              <a:rPr lang="en-US" b="1" dirty="0"/>
              <a:t>End</a:t>
            </a:r>
            <a:br>
              <a:rPr lang="en-US" b="1" dirty="0"/>
            </a:br>
            <a:r>
              <a:rPr lang="en-US" b="1" dirty="0"/>
              <a:t>User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B9DBEB-C4F9-944C-8C61-D789FAD65335}"/>
              </a:ext>
            </a:extLst>
          </p:cNvPr>
          <p:cNvSpPr txBox="1"/>
          <p:nvPr/>
        </p:nvSpPr>
        <p:spPr>
          <a:xfrm>
            <a:off x="332981" y="3083235"/>
            <a:ext cx="1640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Health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Standards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4F7256-50C4-4745-ADDE-397F162EEB20}"/>
              </a:ext>
            </a:extLst>
          </p:cNvPr>
          <p:cNvSpPr txBox="1"/>
          <p:nvPr/>
        </p:nvSpPr>
        <p:spPr>
          <a:xfrm>
            <a:off x="2487731" y="2836453"/>
            <a:ext cx="1846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Synthetic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FHIR Data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Sandbox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 with 14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FHIR Servers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4E11C3-C618-8444-B760-ED447F5AD35A}"/>
              </a:ext>
            </a:extLst>
          </p:cNvPr>
          <p:cNvSpPr txBox="1"/>
          <p:nvPr/>
        </p:nvSpPr>
        <p:spPr>
          <a:xfrm>
            <a:off x="7072731" y="2944735"/>
            <a:ext cx="1988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Store, 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Version,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and Document</a:t>
            </a:r>
            <a:br>
              <a:rPr lang="en-US" b="1" dirty="0">
                <a:solidFill>
                  <a:schemeClr val="accent3"/>
                </a:solidFill>
              </a:rPr>
            </a:br>
            <a:r>
              <a:rPr lang="en-US" b="1" dirty="0">
                <a:solidFill>
                  <a:schemeClr val="accent3"/>
                </a:solidFill>
              </a:rPr>
              <a:t>Query Kits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638C428-CE97-3241-BF6F-10E396692BFC}"/>
              </a:ext>
            </a:extLst>
          </p:cNvPr>
          <p:cNvSpPr/>
          <p:nvPr/>
        </p:nvSpPr>
        <p:spPr>
          <a:xfrm flipH="1">
            <a:off x="3848465" y="2106117"/>
            <a:ext cx="1326021" cy="205426"/>
          </a:xfrm>
          <a:custGeom>
            <a:avLst/>
            <a:gdLst>
              <a:gd name="connsiteX0" fmla="*/ 2118732 w 2118732"/>
              <a:gd name="connsiteY0" fmla="*/ 446504 h 446504"/>
              <a:gd name="connsiteX1" fmla="*/ 1148576 w 2118732"/>
              <a:gd name="connsiteY1" fmla="*/ 456 h 446504"/>
              <a:gd name="connsiteX2" fmla="*/ 0 w 2118732"/>
              <a:gd name="connsiteY2" fmla="*/ 379597 h 44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446504">
                <a:moveTo>
                  <a:pt x="2118732" y="446504"/>
                </a:moveTo>
                <a:cubicBezTo>
                  <a:pt x="1810215" y="229055"/>
                  <a:pt x="1501698" y="11607"/>
                  <a:pt x="1148576" y="456"/>
                </a:cubicBezTo>
                <a:cubicBezTo>
                  <a:pt x="795454" y="-10695"/>
                  <a:pt x="397727" y="184451"/>
                  <a:pt x="0" y="379597"/>
                </a:cubicBezTo>
              </a:path>
            </a:pathLst>
          </a:custGeom>
          <a:noFill/>
          <a:ln w="1143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958DE2E-7F83-084A-B15F-39E9DAA77FF0}"/>
              </a:ext>
            </a:extLst>
          </p:cNvPr>
          <p:cNvSpPr/>
          <p:nvPr/>
        </p:nvSpPr>
        <p:spPr>
          <a:xfrm flipH="1">
            <a:off x="6244425" y="2106117"/>
            <a:ext cx="1326021" cy="205426"/>
          </a:xfrm>
          <a:custGeom>
            <a:avLst/>
            <a:gdLst>
              <a:gd name="connsiteX0" fmla="*/ 2118732 w 2118732"/>
              <a:gd name="connsiteY0" fmla="*/ 446504 h 446504"/>
              <a:gd name="connsiteX1" fmla="*/ 1148576 w 2118732"/>
              <a:gd name="connsiteY1" fmla="*/ 456 h 446504"/>
              <a:gd name="connsiteX2" fmla="*/ 0 w 2118732"/>
              <a:gd name="connsiteY2" fmla="*/ 379597 h 44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446504">
                <a:moveTo>
                  <a:pt x="2118732" y="446504"/>
                </a:moveTo>
                <a:cubicBezTo>
                  <a:pt x="1810215" y="229055"/>
                  <a:pt x="1501698" y="11607"/>
                  <a:pt x="1148576" y="456"/>
                </a:cubicBezTo>
                <a:cubicBezTo>
                  <a:pt x="795454" y="-10695"/>
                  <a:pt x="397727" y="184451"/>
                  <a:pt x="0" y="379597"/>
                </a:cubicBezTo>
              </a:path>
            </a:pathLst>
          </a:custGeom>
          <a:noFill/>
          <a:ln w="1143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30EAA213-4063-474F-86D1-982DFC539883}"/>
              </a:ext>
            </a:extLst>
          </p:cNvPr>
          <p:cNvSpPr/>
          <p:nvPr/>
        </p:nvSpPr>
        <p:spPr>
          <a:xfrm flipH="1">
            <a:off x="8489914" y="2106117"/>
            <a:ext cx="1326021" cy="205426"/>
          </a:xfrm>
          <a:custGeom>
            <a:avLst/>
            <a:gdLst>
              <a:gd name="connsiteX0" fmla="*/ 2118732 w 2118732"/>
              <a:gd name="connsiteY0" fmla="*/ 446504 h 446504"/>
              <a:gd name="connsiteX1" fmla="*/ 1148576 w 2118732"/>
              <a:gd name="connsiteY1" fmla="*/ 456 h 446504"/>
              <a:gd name="connsiteX2" fmla="*/ 0 w 2118732"/>
              <a:gd name="connsiteY2" fmla="*/ 379597 h 44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446504">
                <a:moveTo>
                  <a:pt x="2118732" y="446504"/>
                </a:moveTo>
                <a:cubicBezTo>
                  <a:pt x="1810215" y="229055"/>
                  <a:pt x="1501698" y="11607"/>
                  <a:pt x="1148576" y="456"/>
                </a:cubicBezTo>
                <a:cubicBezTo>
                  <a:pt x="795454" y="-10695"/>
                  <a:pt x="397727" y="184451"/>
                  <a:pt x="0" y="379597"/>
                </a:cubicBezTo>
              </a:path>
            </a:pathLst>
          </a:custGeom>
          <a:noFill/>
          <a:ln w="1143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10" descr="User, man, person icon - Free download on Iconfinder">
            <a:extLst>
              <a:ext uri="{FF2B5EF4-FFF2-40B4-BE49-F238E27FC236}">
                <a16:creationId xmlns:a16="http://schemas.microsoft.com/office/drawing/2014/main" id="{2E756B4B-6111-A840-97CE-18950E8FB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2292" y="4984831"/>
            <a:ext cx="635660" cy="6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3B0347-EA14-B246-A610-00D40FA41D31}"/>
              </a:ext>
            </a:extLst>
          </p:cNvPr>
          <p:cNvSpPr txBox="1"/>
          <p:nvPr/>
        </p:nvSpPr>
        <p:spPr>
          <a:xfrm>
            <a:off x="8489914" y="5656012"/>
            <a:ext cx="141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App</a:t>
            </a:r>
            <a:br>
              <a:rPr lang="en-US" b="1" dirty="0">
                <a:solidFill>
                  <a:schemeClr val="accent6"/>
                </a:solidFill>
              </a:rPr>
            </a:br>
            <a:r>
              <a:rPr lang="en-US" b="1" dirty="0">
                <a:solidFill>
                  <a:schemeClr val="accent6"/>
                </a:solidFill>
              </a:rPr>
              <a:t>Developer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E853A6A-827F-8E43-961F-22495C3ABCE5}"/>
              </a:ext>
            </a:extLst>
          </p:cNvPr>
          <p:cNvSpPr/>
          <p:nvPr/>
        </p:nvSpPr>
        <p:spPr>
          <a:xfrm>
            <a:off x="8035502" y="4493623"/>
            <a:ext cx="755801" cy="876049"/>
          </a:xfrm>
          <a:custGeom>
            <a:avLst/>
            <a:gdLst>
              <a:gd name="connsiteX0" fmla="*/ 376978 w 755801"/>
              <a:gd name="connsiteY0" fmla="*/ 0 h 876049"/>
              <a:gd name="connsiteX1" fmla="*/ 11218 w 755801"/>
              <a:gd name="connsiteY1" fmla="*/ 770708 h 876049"/>
              <a:gd name="connsiteX2" fmla="*/ 755801 w 755801"/>
              <a:gd name="connsiteY2" fmla="*/ 849086 h 87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801" h="876049">
                <a:moveTo>
                  <a:pt x="376978" y="0"/>
                </a:moveTo>
                <a:cubicBezTo>
                  <a:pt x="162529" y="314597"/>
                  <a:pt x="-51919" y="629194"/>
                  <a:pt x="11218" y="770708"/>
                </a:cubicBezTo>
                <a:cubicBezTo>
                  <a:pt x="74355" y="912222"/>
                  <a:pt x="415078" y="880654"/>
                  <a:pt x="755801" y="849086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FAA1D5E-D100-FF4E-8167-2221AEB0450D}"/>
              </a:ext>
            </a:extLst>
          </p:cNvPr>
          <p:cNvSpPr/>
          <p:nvPr/>
        </p:nvSpPr>
        <p:spPr>
          <a:xfrm rot="21041625">
            <a:off x="9597237" y="4555620"/>
            <a:ext cx="1128761" cy="865450"/>
          </a:xfrm>
          <a:custGeom>
            <a:avLst/>
            <a:gdLst>
              <a:gd name="connsiteX0" fmla="*/ 0 w 875211"/>
              <a:gd name="connsiteY0" fmla="*/ 770709 h 865450"/>
              <a:gd name="connsiteX1" fmla="*/ 679268 w 875211"/>
              <a:gd name="connsiteY1" fmla="*/ 796834 h 865450"/>
              <a:gd name="connsiteX2" fmla="*/ 875211 w 875211"/>
              <a:gd name="connsiteY2" fmla="*/ 0 h 86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5211" h="865450">
                <a:moveTo>
                  <a:pt x="0" y="770709"/>
                </a:moveTo>
                <a:cubicBezTo>
                  <a:pt x="266700" y="847997"/>
                  <a:pt x="533400" y="925286"/>
                  <a:pt x="679268" y="796834"/>
                </a:cubicBezTo>
                <a:cubicBezTo>
                  <a:pt x="825137" y="668382"/>
                  <a:pt x="850174" y="334191"/>
                  <a:pt x="875211" y="0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7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3" y="168034"/>
            <a:ext cx="11337301" cy="1028700"/>
          </a:xfrm>
        </p:spPr>
        <p:txBody>
          <a:bodyPr/>
          <a:lstStyle/>
          <a:p>
            <a:r>
              <a:rPr lang="en-US" sz="3000" dirty="0"/>
              <a:t>About our Data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8017" y="6390178"/>
            <a:ext cx="513735" cy="227164"/>
          </a:xfrm>
        </p:spPr>
        <p:txBody>
          <a:bodyPr/>
          <a:lstStyle/>
          <a:p>
            <a:fld id="{2F8AF2E6-64A8-0F46-AF27-0A96D82A033B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E108E-DA67-F340-86C4-3CC6F1693415}"/>
              </a:ext>
            </a:extLst>
          </p:cNvPr>
          <p:cNvSpPr txBox="1"/>
          <p:nvPr/>
        </p:nvSpPr>
        <p:spPr>
          <a:xfrm>
            <a:off x="494702" y="682384"/>
            <a:ext cx="243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HL7 FHIR resources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988825-68DD-A34C-98A5-0CD8FCFB5948}"/>
              </a:ext>
            </a:extLst>
          </p:cNvPr>
          <p:cNvSpPr/>
          <p:nvPr/>
        </p:nvSpPr>
        <p:spPr>
          <a:xfrm>
            <a:off x="253451" y="740376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272C9F2-C1FC-FB42-98F2-CDABA2AA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02" y="168034"/>
            <a:ext cx="5948258" cy="65806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104C79A-753B-8143-BBF3-EBA98EB5E492}"/>
              </a:ext>
            </a:extLst>
          </p:cNvPr>
          <p:cNvSpPr/>
          <p:nvPr/>
        </p:nvSpPr>
        <p:spPr>
          <a:xfrm>
            <a:off x="11238271" y="1966452"/>
            <a:ext cx="426613" cy="32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1BF52C-F4A4-2F47-B975-C97A0DFCC224}"/>
              </a:ext>
            </a:extLst>
          </p:cNvPr>
          <p:cNvSpPr/>
          <p:nvPr/>
        </p:nvSpPr>
        <p:spPr>
          <a:xfrm>
            <a:off x="11356258" y="2812026"/>
            <a:ext cx="426613" cy="32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33C1B4-F6F9-BE45-B02A-EC0D65A02C2E}"/>
              </a:ext>
            </a:extLst>
          </p:cNvPr>
          <p:cNvSpPr/>
          <p:nvPr/>
        </p:nvSpPr>
        <p:spPr>
          <a:xfrm>
            <a:off x="11336594" y="3903407"/>
            <a:ext cx="426613" cy="32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EC2BE3-0C74-6B41-A223-30EC9A395BBD}"/>
              </a:ext>
            </a:extLst>
          </p:cNvPr>
          <p:cNvSpPr/>
          <p:nvPr/>
        </p:nvSpPr>
        <p:spPr>
          <a:xfrm>
            <a:off x="11326762" y="4886633"/>
            <a:ext cx="426613" cy="32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0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3" y="168034"/>
            <a:ext cx="11337301" cy="1028700"/>
          </a:xfrm>
        </p:spPr>
        <p:txBody>
          <a:bodyPr/>
          <a:lstStyle/>
          <a:p>
            <a:r>
              <a:rPr lang="en-US" sz="3000" dirty="0"/>
              <a:t>About our Data Platform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8017" y="6390178"/>
            <a:ext cx="513735" cy="227164"/>
          </a:xfrm>
        </p:spPr>
        <p:txBody>
          <a:bodyPr/>
          <a:lstStyle/>
          <a:p>
            <a:fld id="{2F8AF2E6-64A8-0F46-AF27-0A96D82A033B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1F047F-D1D9-334B-9C86-BE2D96A5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9" y="5718518"/>
            <a:ext cx="2621044" cy="10877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E6F705E-72A5-CB42-88FB-44A2E4A60446}"/>
              </a:ext>
            </a:extLst>
          </p:cNvPr>
          <p:cNvSpPr txBox="1"/>
          <p:nvPr/>
        </p:nvSpPr>
        <p:spPr>
          <a:xfrm>
            <a:off x="1097844" y="630093"/>
            <a:ext cx="4705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FHIR Healthcare</a:t>
            </a:r>
          </a:p>
          <a:p>
            <a:r>
              <a:rPr lang="en-US" sz="2200" b="1" dirty="0"/>
              <a:t>Ecosystem Sandbox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0E366-71B4-054F-8ACD-1D839A3846F3}"/>
              </a:ext>
            </a:extLst>
          </p:cNvPr>
          <p:cNvSpPr/>
          <p:nvPr/>
        </p:nvSpPr>
        <p:spPr>
          <a:xfrm>
            <a:off x="421098" y="704036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92BAC702-B2F0-C94C-BCCF-870461553D93}"/>
              </a:ext>
            </a:extLst>
          </p:cNvPr>
          <p:cNvSpPr/>
          <p:nvPr/>
        </p:nvSpPr>
        <p:spPr>
          <a:xfrm>
            <a:off x="6153178" y="6208026"/>
            <a:ext cx="453727" cy="460380"/>
          </a:xfrm>
          <a:prstGeom prst="plus">
            <a:avLst>
              <a:gd name="adj" fmla="val 4122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AD4F3B-FADE-944F-B6B8-EF23A9E85CB2}"/>
              </a:ext>
            </a:extLst>
          </p:cNvPr>
          <p:cNvGrpSpPr/>
          <p:nvPr/>
        </p:nvGrpSpPr>
        <p:grpSpPr>
          <a:xfrm>
            <a:off x="3721800" y="-133311"/>
            <a:ext cx="7638713" cy="6270232"/>
            <a:chOff x="-836491" y="51750"/>
            <a:chExt cx="7638713" cy="6270232"/>
          </a:xfrm>
        </p:grpSpPr>
        <p:pic>
          <p:nvPicPr>
            <p:cNvPr id="7" name="Picture 6" descr="A picture containing text, monitor, screen, black&#10;&#10;Description automatically generated">
              <a:extLst>
                <a:ext uri="{FF2B5EF4-FFF2-40B4-BE49-F238E27FC236}">
                  <a16:creationId xmlns:a16="http://schemas.microsoft.com/office/drawing/2014/main" id="{AF510918-6EF8-1145-8FAF-49D6ED2F3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486" t="14506" r="24660" b="8145"/>
            <a:stretch/>
          </p:blipFill>
          <p:spPr>
            <a:xfrm>
              <a:off x="-836491" y="51750"/>
              <a:ext cx="7553726" cy="627023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04C79A-753B-8143-BBF3-EBA98EB5E492}"/>
                </a:ext>
              </a:extLst>
            </p:cNvPr>
            <p:cNvSpPr/>
            <p:nvPr/>
          </p:nvSpPr>
          <p:spPr>
            <a:xfrm>
              <a:off x="6336420" y="1224154"/>
              <a:ext cx="426613" cy="610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C3C1AE7-354E-5040-BD97-3D6CD94974D9}"/>
                </a:ext>
              </a:extLst>
            </p:cNvPr>
            <p:cNvSpPr/>
            <p:nvPr/>
          </p:nvSpPr>
          <p:spPr>
            <a:xfrm>
              <a:off x="6375609" y="2295308"/>
              <a:ext cx="426613" cy="610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6C4DF4-C694-F243-A1F7-B1260BEF2FB3}"/>
                </a:ext>
              </a:extLst>
            </p:cNvPr>
            <p:cNvSpPr/>
            <p:nvPr/>
          </p:nvSpPr>
          <p:spPr>
            <a:xfrm>
              <a:off x="6375609" y="3771410"/>
              <a:ext cx="426613" cy="610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9A3841-F9BF-6F46-9A4B-EA82D7C4F9E2}"/>
                </a:ext>
              </a:extLst>
            </p:cNvPr>
            <p:cNvSpPr/>
            <p:nvPr/>
          </p:nvSpPr>
          <p:spPr>
            <a:xfrm>
              <a:off x="6375609" y="4947067"/>
              <a:ext cx="426613" cy="610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6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9271" y="167035"/>
            <a:ext cx="4187371" cy="622393"/>
          </a:xfrm>
        </p:spPr>
        <p:txBody>
          <a:bodyPr wrap="square"/>
          <a:lstStyle/>
          <a:p>
            <a:r>
              <a:rPr lang="en-US" sz="3000" dirty="0">
                <a:solidFill>
                  <a:srgbClr val="FFFFFF"/>
                </a:solidFill>
              </a:rPr>
              <a:t>Today’s Speakers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8A2B0-0CBC-524F-B61D-7187FB5A3FB9}"/>
              </a:ext>
            </a:extLst>
          </p:cNvPr>
          <p:cNvSpPr txBox="1"/>
          <p:nvPr/>
        </p:nvSpPr>
        <p:spPr>
          <a:xfrm>
            <a:off x="5969724" y="3117729"/>
            <a:ext cx="2718693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entury Gothic" panose="020B0502020202020204" pitchFamily="34" charset="0"/>
              </a:rPr>
              <a:t>Michigan HIMSS Chapter and MIHIN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3864AC-2E89-BC46-863C-D78BC6600B19}"/>
              </a:ext>
            </a:extLst>
          </p:cNvPr>
          <p:cNvSpPr txBox="1"/>
          <p:nvPr/>
        </p:nvSpPr>
        <p:spPr>
          <a:xfrm>
            <a:off x="6037300" y="2894111"/>
            <a:ext cx="258354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Helen Hill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1CE9517-45A4-5549-B2C7-FF33F07FDA26}"/>
              </a:ext>
            </a:extLst>
          </p:cNvPr>
          <p:cNvSpPr txBox="1">
            <a:spLocks/>
          </p:cNvSpPr>
          <p:nvPr/>
        </p:nvSpPr>
        <p:spPr>
          <a:xfrm>
            <a:off x="289271" y="3115482"/>
            <a:ext cx="5725284" cy="62239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i="1" kern="1200" spc="0" baseline="0">
                <a:solidFill>
                  <a:schemeClr val="bg1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AB0D5-5E5E-1F40-89BD-7F7D40EA7FD2}"/>
              </a:ext>
            </a:extLst>
          </p:cNvPr>
          <p:cNvSpPr txBox="1"/>
          <p:nvPr/>
        </p:nvSpPr>
        <p:spPr>
          <a:xfrm>
            <a:off x="2084425" y="3845835"/>
            <a:ext cx="8164475" cy="5847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lIns="0" rIns="0" rtlCol="0">
            <a:spAutoFit/>
          </a:bodyPr>
          <a:lstStyle/>
          <a:p>
            <a:r>
              <a:rPr lang="en-US" sz="28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 </a:t>
            </a:r>
            <a:r>
              <a:rPr lang="en-US" sz="32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Rutendo </a:t>
            </a:r>
            <a:r>
              <a:rPr lang="en-US" sz="3200" dirty="0" err="1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Goto</a:t>
            </a:r>
            <a:r>
              <a:rPr lang="en-US" sz="32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, </a:t>
            </a:r>
            <a:r>
              <a:rPr lang="en-US" sz="2400" dirty="0">
                <a:solidFill>
                  <a:schemeClr val="bg1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Intern, Interoperability Institute</a:t>
            </a:r>
            <a:endParaRPr lang="en-US" sz="2800" dirty="0">
              <a:solidFill>
                <a:srgbClr val="55C1E9"/>
              </a:solidFill>
              <a:latin typeface="Prometo Medium" panose="020B0604030203060203" pitchFamily="34" charset="77"/>
              <a:ea typeface="Open Sans" charset="0"/>
              <a:cs typeface="Open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4DE81-5A28-2740-A734-876F02A5F7F0}"/>
              </a:ext>
            </a:extLst>
          </p:cNvPr>
          <p:cNvSpPr txBox="1"/>
          <p:nvPr/>
        </p:nvSpPr>
        <p:spPr>
          <a:xfrm>
            <a:off x="2065374" y="4481941"/>
            <a:ext cx="927807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Mary Kratz, </a:t>
            </a:r>
            <a:r>
              <a:rPr lang="en-US" sz="2000" dirty="0">
                <a:solidFill>
                  <a:schemeClr val="bg1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Executive Vice President, Interoperability Institute</a:t>
            </a:r>
            <a:endParaRPr lang="en-US" sz="2800" dirty="0">
              <a:solidFill>
                <a:schemeClr val="bg1"/>
              </a:solidFill>
              <a:latin typeface="Prometo Medium" panose="020B0604030203060203" pitchFamily="34" charset="77"/>
              <a:ea typeface="Open Sans" charset="0"/>
              <a:cs typeface="Open San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51346-2B38-644D-B8B1-8FD2A3B8B1E1}"/>
              </a:ext>
            </a:extLst>
          </p:cNvPr>
          <p:cNvSpPr txBox="1"/>
          <p:nvPr/>
        </p:nvSpPr>
        <p:spPr>
          <a:xfrm>
            <a:off x="2065374" y="4904473"/>
            <a:ext cx="999327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Morgan </a:t>
            </a:r>
            <a:r>
              <a:rPr lang="en-US" sz="2800" dirty="0" err="1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Schrauben</a:t>
            </a:r>
            <a:r>
              <a:rPr lang="en-US" sz="28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, </a:t>
            </a:r>
            <a:r>
              <a:rPr lang="en-US" sz="2000" dirty="0">
                <a:solidFill>
                  <a:schemeClr val="bg1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Human Resources Program Manager, MIHIN</a:t>
            </a:r>
            <a:r>
              <a:rPr lang="en-US" sz="20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 </a:t>
            </a:r>
            <a:endParaRPr lang="en-US" sz="2800" dirty="0">
              <a:solidFill>
                <a:srgbClr val="55C1E9"/>
              </a:solidFill>
              <a:latin typeface="Prometo Medium" panose="020B0604030203060203" pitchFamily="34" charset="77"/>
              <a:ea typeface="Open Sans" charset="0"/>
              <a:cs typeface="Open San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BA0305-48CE-1D42-A7BF-4D324158A0C1}"/>
              </a:ext>
            </a:extLst>
          </p:cNvPr>
          <p:cNvSpPr txBox="1"/>
          <p:nvPr/>
        </p:nvSpPr>
        <p:spPr>
          <a:xfrm>
            <a:off x="2055072" y="5368724"/>
            <a:ext cx="8651027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Oliver Strong, </a:t>
            </a:r>
            <a:r>
              <a:rPr lang="en-US" sz="2000" dirty="0">
                <a:solidFill>
                  <a:schemeClr val="bg1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Product Engineer, Interoperability Institute </a:t>
            </a:r>
            <a:endParaRPr lang="en-US" sz="2800" dirty="0">
              <a:solidFill>
                <a:schemeClr val="bg1"/>
              </a:solidFill>
              <a:latin typeface="Prometo Medium" panose="020B0604030203060203" pitchFamily="34" charset="77"/>
              <a:ea typeface="Open Sans" charset="0"/>
              <a:cs typeface="Open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094770-2DBC-5140-83E6-2C4ADB5E88D2}"/>
              </a:ext>
            </a:extLst>
          </p:cNvPr>
          <p:cNvSpPr txBox="1"/>
          <p:nvPr/>
        </p:nvSpPr>
        <p:spPr>
          <a:xfrm>
            <a:off x="2055072" y="5781044"/>
            <a:ext cx="101369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Stephanie </a:t>
            </a:r>
            <a:r>
              <a:rPr lang="en-US" sz="2800" dirty="0" err="1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Arntson</a:t>
            </a:r>
            <a:r>
              <a:rPr lang="en-US" sz="28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, </a:t>
            </a:r>
            <a:r>
              <a:rPr lang="en-US" sz="2000" dirty="0">
                <a:solidFill>
                  <a:schemeClr val="bg1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Strategic Partnerships Manager, Interoperability Institute </a:t>
            </a:r>
            <a:endParaRPr lang="en-US" sz="2800" dirty="0">
              <a:solidFill>
                <a:schemeClr val="bg1"/>
              </a:solidFill>
              <a:latin typeface="Prometo Medium" panose="020B0604030203060203" pitchFamily="34" charset="77"/>
              <a:ea typeface="Open Sans" charset="0"/>
              <a:cs typeface="Open San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86B662-F0F3-EA45-817D-9612AC35B54B}"/>
              </a:ext>
            </a:extLst>
          </p:cNvPr>
          <p:cNvSpPr/>
          <p:nvPr/>
        </p:nvSpPr>
        <p:spPr>
          <a:xfrm>
            <a:off x="8848725" y="305622"/>
            <a:ext cx="3343275" cy="2944713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4827C-0EEC-E843-BB43-34341BCC9786}"/>
              </a:ext>
            </a:extLst>
          </p:cNvPr>
          <p:cNvSpPr txBox="1"/>
          <p:nvPr/>
        </p:nvSpPr>
        <p:spPr>
          <a:xfrm>
            <a:off x="9012492" y="2894111"/>
            <a:ext cx="258354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dirty="0">
                <a:solidFill>
                  <a:srgbClr val="55C1E9"/>
                </a:solidFill>
                <a:latin typeface="Prometo Medium" panose="020B0604030203060203" pitchFamily="34" charset="77"/>
                <a:ea typeface="Open Sans" charset="0"/>
                <a:cs typeface="Open Sans" charset="0"/>
              </a:rPr>
              <a:t>Allen Flynn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EB98F-9F8D-E84E-A0D9-FC07E9D15F4F}"/>
              </a:ext>
            </a:extLst>
          </p:cNvPr>
          <p:cNvSpPr txBox="1"/>
          <p:nvPr/>
        </p:nvSpPr>
        <p:spPr>
          <a:xfrm>
            <a:off x="9510776" y="3117729"/>
            <a:ext cx="161743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entury Gothic" panose="020B0502020202020204" pitchFamily="34" charset="0"/>
              </a:rPr>
              <a:t>University of Michigan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896B0D3-D36E-6849-A98D-A4C5FA9336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5717" y="219829"/>
            <a:ext cx="2651125" cy="2652712"/>
          </a:xfrm>
        </p:spPr>
      </p:pic>
      <p:pic>
        <p:nvPicPr>
          <p:cNvPr id="21" name="Picture Placeholder 5">
            <a:extLst>
              <a:ext uri="{FF2B5EF4-FFF2-40B4-BE49-F238E27FC236}">
                <a16:creationId xmlns:a16="http://schemas.microsoft.com/office/drawing/2014/main" id="{ADD0C2AB-54E7-1B49-B2FC-5951B82518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6903" y="268840"/>
            <a:ext cx="2651125" cy="265271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</p:pic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EAC30FE-5710-A144-AA07-FAA0DD8CF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39" y="3856469"/>
            <a:ext cx="1719068" cy="205674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3888698-B6C1-1345-8797-29734C3CCF62}"/>
              </a:ext>
            </a:extLst>
          </p:cNvPr>
          <p:cNvSpPr/>
          <p:nvPr/>
        </p:nvSpPr>
        <p:spPr>
          <a:xfrm>
            <a:off x="1867807" y="4051005"/>
            <a:ext cx="197567" cy="159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8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83" y="168034"/>
            <a:ext cx="11337301" cy="1028700"/>
          </a:xfrm>
        </p:spPr>
        <p:txBody>
          <a:bodyPr/>
          <a:lstStyle/>
          <a:p>
            <a:r>
              <a:rPr lang="en-US" sz="3000" dirty="0"/>
              <a:t>About Query Kit Development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8017" y="6390178"/>
            <a:ext cx="513735" cy="227164"/>
          </a:xfrm>
        </p:spPr>
        <p:txBody>
          <a:bodyPr/>
          <a:lstStyle/>
          <a:p>
            <a:fld id="{2F8AF2E6-64A8-0F46-AF27-0A96D82A033B}" type="slidenum">
              <a:rPr lang="en-US" smtClean="0"/>
              <a:t>20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E108E-DA67-F340-86C4-3CC6F1693415}"/>
              </a:ext>
            </a:extLst>
          </p:cNvPr>
          <p:cNvSpPr txBox="1"/>
          <p:nvPr/>
        </p:nvSpPr>
        <p:spPr>
          <a:xfrm>
            <a:off x="938324" y="662562"/>
            <a:ext cx="2369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Create Queries</a:t>
            </a:r>
          </a:p>
          <a:p>
            <a:r>
              <a:rPr lang="en-US" sz="2200" b="1" dirty="0"/>
              <a:t>Using REST APIs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988825-68DD-A34C-98A5-0CD8FCFB5948}"/>
              </a:ext>
            </a:extLst>
          </p:cNvPr>
          <p:cNvSpPr/>
          <p:nvPr/>
        </p:nvSpPr>
        <p:spPr>
          <a:xfrm>
            <a:off x="253451" y="740376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715F4152-0A37-1047-9481-C72DF1DBA22D}"/>
              </a:ext>
            </a:extLst>
          </p:cNvPr>
          <p:cNvSpPr/>
          <p:nvPr/>
        </p:nvSpPr>
        <p:spPr>
          <a:xfrm>
            <a:off x="816351" y="2284285"/>
            <a:ext cx="951928" cy="734872"/>
          </a:xfrm>
          <a:prstGeom prst="can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FDC74-B2DE-AF4F-BE4F-8486A26E76F5}"/>
              </a:ext>
            </a:extLst>
          </p:cNvPr>
          <p:cNvSpPr txBox="1"/>
          <p:nvPr/>
        </p:nvSpPr>
        <p:spPr>
          <a:xfrm>
            <a:off x="200262" y="1613304"/>
            <a:ext cx="23693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 server/resource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A915D17-3E56-0947-AC97-AC66965F3352}"/>
              </a:ext>
            </a:extLst>
          </p:cNvPr>
          <p:cNvSpPr/>
          <p:nvPr/>
        </p:nvSpPr>
        <p:spPr>
          <a:xfrm rot="5400000">
            <a:off x="1094420" y="2118407"/>
            <a:ext cx="442387" cy="24029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58BFA3-0C40-6F46-B6BD-90737FC4AA4E}"/>
              </a:ext>
            </a:extLst>
          </p:cNvPr>
          <p:cNvSpPr/>
          <p:nvPr/>
        </p:nvSpPr>
        <p:spPr>
          <a:xfrm>
            <a:off x="366684" y="3574891"/>
            <a:ext cx="2138154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6699"/>
                </a:solidFill>
              </a:rPr>
              <a:t>"</a:t>
            </a:r>
            <a:r>
              <a:rPr lang="en-US" sz="800" dirty="0" err="1">
                <a:solidFill>
                  <a:srgbClr val="006699"/>
                </a:solidFill>
              </a:rPr>
              <a:t>resourceType</a:t>
            </a:r>
            <a:r>
              <a:rPr lang="en-US" sz="800" dirty="0">
                <a:solidFill>
                  <a:srgbClr val="006699"/>
                </a:solidFill>
              </a:rPr>
              <a:t>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"Patient"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"id"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"4"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"meta"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660000"/>
                </a:solidFill>
              </a:rPr>
              <a:t>{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</a:t>
            </a:r>
            <a:r>
              <a:rPr lang="en-US" sz="800" dirty="0" err="1">
                <a:solidFill>
                  <a:srgbClr val="006699"/>
                </a:solidFill>
              </a:rPr>
              <a:t>versionId</a:t>
            </a:r>
            <a:r>
              <a:rPr lang="en-US" sz="800" dirty="0">
                <a:solidFill>
                  <a:srgbClr val="006699"/>
                </a:solidFill>
              </a:rPr>
              <a:t>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"1"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</a:t>
            </a:r>
            <a:r>
              <a:rPr lang="en-US" sz="800" dirty="0" err="1">
                <a:solidFill>
                  <a:srgbClr val="006699"/>
                </a:solidFill>
              </a:rPr>
              <a:t>lastUpdated</a:t>
            </a:r>
            <a:r>
              <a:rPr lang="en-US" sz="800" dirty="0">
                <a:solidFill>
                  <a:srgbClr val="006699"/>
                </a:solidFill>
              </a:rPr>
              <a:t>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"2020-05-03T23:32:53.000+00:00"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"source"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"#IiKi5LhKDRHzTAn7"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660000"/>
                </a:solidFill>
              </a:rPr>
              <a:t>},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</a:t>
            </a:r>
            <a:r>
              <a:rPr lang="en-US" sz="800" dirty="0">
                <a:solidFill>
                  <a:srgbClr val="660000"/>
                </a:solidFill>
              </a:rPr>
              <a:t>,{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</a:t>
            </a:r>
            <a:r>
              <a:rPr lang="en-US" sz="800" dirty="0" err="1">
                <a:solidFill>
                  <a:srgbClr val="006699"/>
                </a:solidFill>
              </a:rPr>
              <a:t>url</a:t>
            </a:r>
            <a:r>
              <a:rPr lang="en-US" sz="800" dirty="0">
                <a:solidFill>
                  <a:srgbClr val="006699"/>
                </a:solidFill>
              </a:rPr>
              <a:t>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006699"/>
                </a:solidFill>
              </a:rPr>
              <a:t>"identifier"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660000"/>
                </a:solidFill>
              </a:rPr>
              <a:t>[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660000"/>
                </a:solidFill>
              </a:rPr>
              <a:t>{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"use"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"official"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"type"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660000"/>
                </a:solidFill>
              </a:rPr>
              <a:t>{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"coding"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660000"/>
                </a:solidFill>
              </a:rPr>
              <a:t>[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660000"/>
                </a:solidFill>
              </a:rPr>
              <a:t>{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"system"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"http://hl7.org/</a:t>
            </a:r>
            <a:r>
              <a:rPr lang="en-US" sz="800" dirty="0" err="1">
                <a:solidFill>
                  <a:srgbClr val="8888FF"/>
                </a:solidFill>
              </a:rPr>
              <a:t>fhir</a:t>
            </a:r>
            <a:r>
              <a:rPr lang="en-US" sz="800" dirty="0">
                <a:solidFill>
                  <a:srgbClr val="8888FF"/>
                </a:solidFill>
              </a:rPr>
              <a:t>/identifier-type"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"code"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"SB"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"display"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"Social Beneficiary Identifier"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660000"/>
                </a:solidFill>
              </a:rPr>
              <a:t>}</a:t>
            </a:r>
            <a:r>
              <a:rPr lang="en-US" sz="800" dirty="0"/>
              <a:t> ] </a:t>
            </a:r>
            <a:r>
              <a:rPr lang="en-US" sz="800" dirty="0">
                <a:solidFill>
                  <a:srgbClr val="660000"/>
                </a:solidFill>
              </a:rPr>
              <a:t>},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"system"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"http://hl7.org/</a:t>
            </a:r>
            <a:r>
              <a:rPr lang="en-US" sz="800" dirty="0" err="1">
                <a:solidFill>
                  <a:srgbClr val="8888FF"/>
                </a:solidFill>
              </a:rPr>
              <a:t>fhir</a:t>
            </a:r>
            <a:r>
              <a:rPr lang="en-US" sz="800" dirty="0">
                <a:solidFill>
                  <a:srgbClr val="8888FF"/>
                </a:solidFill>
              </a:rPr>
              <a:t>/</a:t>
            </a:r>
            <a:r>
              <a:rPr lang="en-US" sz="800" dirty="0" err="1">
                <a:solidFill>
                  <a:srgbClr val="8888FF"/>
                </a:solidFill>
              </a:rPr>
              <a:t>sid</a:t>
            </a:r>
            <a:r>
              <a:rPr lang="en-US" sz="800" dirty="0">
                <a:solidFill>
                  <a:srgbClr val="8888FF"/>
                </a:solidFill>
              </a:rPr>
              <a:t>/us-</a:t>
            </a:r>
            <a:r>
              <a:rPr lang="en-US" sz="800" dirty="0" err="1">
                <a:solidFill>
                  <a:srgbClr val="8888FF"/>
                </a:solidFill>
              </a:rPr>
              <a:t>ssn</a:t>
            </a:r>
            <a:r>
              <a:rPr lang="en-US" sz="800" dirty="0">
                <a:solidFill>
                  <a:srgbClr val="8888FF"/>
                </a:solidFill>
              </a:rPr>
              <a:t>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"value"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"000003023"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660000"/>
                </a:solidFill>
              </a:rPr>
              <a:t>},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660000"/>
                </a:solidFill>
              </a:rPr>
              <a:t>{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"use"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"official"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"type"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660000"/>
                </a:solidFill>
              </a:rPr>
              <a:t>{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"coding"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660000"/>
                </a:solidFill>
              </a:rPr>
              <a:t>[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660000"/>
                </a:solidFill>
              </a:rPr>
              <a:t>{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"system"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"http://hl7.org/</a:t>
            </a:r>
            <a:r>
              <a:rPr lang="en-US" sz="800" dirty="0" err="1">
                <a:solidFill>
                  <a:srgbClr val="8888FF"/>
                </a:solidFill>
              </a:rPr>
              <a:t>fhir</a:t>
            </a:r>
            <a:r>
              <a:rPr lang="en-US" sz="800" dirty="0">
                <a:solidFill>
                  <a:srgbClr val="8888FF"/>
                </a:solidFill>
              </a:rPr>
              <a:t>/identifier-type"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"code"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"SB"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"display"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"Social Beneficiary Identifier"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660000"/>
                </a:solidFill>
              </a:rPr>
              <a:t>}</a:t>
            </a:r>
            <a:r>
              <a:rPr lang="en-US" sz="800" dirty="0"/>
              <a:t> ] </a:t>
            </a:r>
            <a:r>
              <a:rPr lang="en-US" sz="800" dirty="0">
                <a:solidFill>
                  <a:srgbClr val="660000"/>
                </a:solidFill>
              </a:rPr>
              <a:t>},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"system"</a:t>
            </a:r>
            <a:r>
              <a:rPr lang="en-US" sz="800" dirty="0"/>
              <a:t>: </a:t>
            </a:r>
            <a:r>
              <a:rPr lang="en-US" sz="800" dirty="0">
                <a:solidFill>
                  <a:srgbClr val="8888FF"/>
                </a:solidFill>
              </a:rPr>
              <a:t>"http://</a:t>
            </a:r>
            <a:r>
              <a:rPr lang="en-US" sz="800" dirty="0" err="1">
                <a:solidFill>
                  <a:srgbClr val="8888FF"/>
                </a:solidFill>
              </a:rPr>
              <a:t>mihin.org</a:t>
            </a:r>
            <a:r>
              <a:rPr lang="en-US" sz="800" dirty="0">
                <a:solidFill>
                  <a:srgbClr val="8888FF"/>
                </a:solidFill>
              </a:rPr>
              <a:t>/</a:t>
            </a:r>
            <a:r>
              <a:rPr lang="en-US" sz="800" dirty="0" err="1">
                <a:solidFill>
                  <a:srgbClr val="8888FF"/>
                </a:solidFill>
              </a:rPr>
              <a:t>fhir</a:t>
            </a:r>
            <a:r>
              <a:rPr lang="en-US" sz="800" dirty="0">
                <a:solidFill>
                  <a:srgbClr val="8888FF"/>
                </a:solidFill>
              </a:rPr>
              <a:t>/</a:t>
            </a:r>
            <a:r>
              <a:rPr lang="en-US" sz="800" dirty="0" err="1">
                <a:solidFill>
                  <a:srgbClr val="8888FF"/>
                </a:solidFill>
              </a:rPr>
              <a:t>cks</a:t>
            </a:r>
            <a:r>
              <a:rPr lang="en-US" sz="800" dirty="0">
                <a:solidFill>
                  <a:srgbClr val="8888FF"/>
                </a:solidFill>
              </a:rPr>
              <a:t>"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006699"/>
                </a:solidFill>
              </a:rPr>
              <a:t>"value"</a:t>
            </a:r>
            <a:r>
              <a:rPr lang="en-US" sz="800" dirty="0"/>
              <a:t>: </a:t>
            </a:r>
            <a:r>
              <a:rPr lang="en-US" sz="800" dirty="0">
                <a:solidFill>
                  <a:schemeClr val="accent3"/>
                </a:solidFill>
              </a:rPr>
              <a:t>"0640331fb20e4db788a488868ea4b5c3</a:t>
            </a:r>
            <a:r>
              <a:rPr lang="en-US" sz="800" dirty="0">
                <a:solidFill>
                  <a:srgbClr val="8888FF"/>
                </a:solidFill>
              </a:rPr>
              <a:t>"</a:t>
            </a:r>
            <a:r>
              <a:rPr lang="en-US" sz="800" dirty="0"/>
              <a:t> </a:t>
            </a:r>
            <a:r>
              <a:rPr lang="en-US" sz="800" dirty="0">
                <a:solidFill>
                  <a:srgbClr val="660000"/>
                </a:solidFill>
              </a:rPr>
              <a:t>}</a:t>
            </a:r>
            <a:r>
              <a:rPr lang="en-US" sz="800" dirty="0"/>
              <a:t> ]</a:t>
            </a:r>
            <a:r>
              <a:rPr lang="en-US" sz="800" dirty="0">
                <a:solidFill>
                  <a:srgbClr val="660000"/>
                </a:solidFill>
              </a:rPr>
              <a:t>,</a:t>
            </a:r>
            <a:endParaRPr lang="en-US" sz="800" dirty="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F5F7D0-4ED7-1C42-BBE4-9E0376B0D44F}"/>
              </a:ext>
            </a:extLst>
          </p:cNvPr>
          <p:cNvSpPr/>
          <p:nvPr/>
        </p:nvSpPr>
        <p:spPr>
          <a:xfrm rot="5400000">
            <a:off x="1116411" y="3173611"/>
            <a:ext cx="442387" cy="24029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63AE03-2F54-4C4E-91B4-6CB7FC707F16}"/>
              </a:ext>
            </a:extLst>
          </p:cNvPr>
          <p:cNvGrpSpPr/>
          <p:nvPr/>
        </p:nvGrpSpPr>
        <p:grpSpPr>
          <a:xfrm>
            <a:off x="3662932" y="680882"/>
            <a:ext cx="8073496" cy="2529431"/>
            <a:chOff x="3662932" y="680882"/>
            <a:chExt cx="8073496" cy="252943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D20E366-71B4-054F-8ACD-1D839A3846F3}"/>
                </a:ext>
              </a:extLst>
            </p:cNvPr>
            <p:cNvSpPr/>
            <p:nvPr/>
          </p:nvSpPr>
          <p:spPr>
            <a:xfrm>
              <a:off x="3728083" y="778804"/>
              <a:ext cx="610741" cy="61074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6F705E-72A5-CB42-88FB-44A2E4A60446}"/>
                </a:ext>
              </a:extLst>
            </p:cNvPr>
            <p:cNvSpPr txBox="1"/>
            <p:nvPr/>
          </p:nvSpPr>
          <p:spPr>
            <a:xfrm>
              <a:off x="4412956" y="680882"/>
              <a:ext cx="30681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Query Kit</a:t>
              </a:r>
            </a:p>
            <a:p>
              <a:r>
                <a:rPr lang="en-US" sz="2200" b="1" dirty="0"/>
                <a:t>Repository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391E23-4ADD-0845-A22C-8CF182E21E9B}"/>
                </a:ext>
              </a:extLst>
            </p:cNvPr>
            <p:cNvSpPr txBox="1"/>
            <p:nvPr/>
          </p:nvSpPr>
          <p:spPr>
            <a:xfrm>
              <a:off x="5947018" y="819381"/>
              <a:ext cx="3068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3"/>
                </a:rPr>
                <a:t>github.com/cmtfqs/queries</a:t>
              </a:r>
              <a:r>
                <a:rPr lang="en-US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97C64D-FEC0-A041-AE64-DEB2FC1264E3}"/>
                </a:ext>
              </a:extLst>
            </p:cNvPr>
            <p:cNvSpPr txBox="1"/>
            <p:nvPr/>
          </p:nvSpPr>
          <p:spPr>
            <a:xfrm>
              <a:off x="4517305" y="1455987"/>
              <a:ext cx="7219123" cy="175432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GET https://PLATFORM/FHIR SERVER/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fhir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</a:t>
              </a:r>
              <a:b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	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Patient?name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=[name]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	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Patient?identifier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=[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CommonKey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]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	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MedicationDispense?subject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=[]&amp;_count=[]&amp;_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sort+date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	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MedicationStatement?patient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=[]&amp;_count=[]&amp;_</a:t>
              </a:r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sort+date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	…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35D528-D51D-2940-9B66-DFB298AA16CE}"/>
                </a:ext>
              </a:extLst>
            </p:cNvPr>
            <p:cNvSpPr/>
            <p:nvPr/>
          </p:nvSpPr>
          <p:spPr>
            <a:xfrm>
              <a:off x="3662932" y="2141617"/>
              <a:ext cx="1656804" cy="3554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Query Kit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B40BD63-F681-624E-BDAD-61C8E97D8FBB}"/>
              </a:ext>
            </a:extLst>
          </p:cNvPr>
          <p:cNvSpPr/>
          <p:nvPr/>
        </p:nvSpPr>
        <p:spPr>
          <a:xfrm>
            <a:off x="632349" y="5825906"/>
            <a:ext cx="1656804" cy="35543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FHIR Data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8548AF-4E96-6348-81E1-55771F23F188}"/>
              </a:ext>
            </a:extLst>
          </p:cNvPr>
          <p:cNvGrpSpPr/>
          <p:nvPr/>
        </p:nvGrpSpPr>
        <p:grpSpPr>
          <a:xfrm>
            <a:off x="3656101" y="3567945"/>
            <a:ext cx="6584631" cy="2999950"/>
            <a:chOff x="3656101" y="3567945"/>
            <a:chExt cx="6584631" cy="299995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6340189-4357-8648-9B38-F76E61AFFA0D}"/>
                </a:ext>
              </a:extLst>
            </p:cNvPr>
            <p:cNvSpPr/>
            <p:nvPr/>
          </p:nvSpPr>
          <p:spPr>
            <a:xfrm>
              <a:off x="3656101" y="3771739"/>
              <a:ext cx="610741" cy="61074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4E5941-9240-0A42-9787-3805F0D45269}"/>
                </a:ext>
              </a:extLst>
            </p:cNvPr>
            <p:cNvSpPr txBox="1"/>
            <p:nvPr/>
          </p:nvSpPr>
          <p:spPr>
            <a:xfrm>
              <a:off x="4239484" y="3567945"/>
              <a:ext cx="30681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Working</a:t>
              </a:r>
            </a:p>
            <a:p>
              <a:r>
                <a:rPr lang="en-US" sz="2200" b="1" dirty="0"/>
                <a:t>App</a:t>
              </a:r>
            </a:p>
            <a:p>
              <a:r>
                <a:rPr lang="en-US" sz="2200" b="1" dirty="0"/>
                <a:t>Wireframes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A2CF46A-7DA5-0F40-A9CE-B163300CFE35}"/>
                </a:ext>
              </a:extLst>
            </p:cNvPr>
            <p:cNvPicPr/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13003" y="3684342"/>
              <a:ext cx="4227729" cy="26438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EF8D794-AD1C-F848-9231-75553FEA91FD}"/>
                </a:ext>
              </a:extLst>
            </p:cNvPr>
            <p:cNvSpPr/>
            <p:nvPr/>
          </p:nvSpPr>
          <p:spPr>
            <a:xfrm>
              <a:off x="6693515" y="6212461"/>
              <a:ext cx="3068124" cy="3554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APP Wireframe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6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11337301" cy="1028700"/>
          </a:xfrm>
        </p:spPr>
        <p:txBody>
          <a:bodyPr/>
          <a:lstStyle/>
          <a:p>
            <a:r>
              <a:rPr lang="en-US" sz="3000" dirty="0"/>
              <a:t>Generalizing Our Setup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8017" y="6390178"/>
            <a:ext cx="513735" cy="227164"/>
          </a:xfrm>
        </p:spPr>
        <p:txBody>
          <a:bodyPr/>
          <a:lstStyle/>
          <a:p>
            <a:fld id="{2F8AF2E6-64A8-0F46-AF27-0A96D82A033B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18812-FC38-CB4D-AE5E-E3A7A8E14379}"/>
              </a:ext>
            </a:extLst>
          </p:cNvPr>
          <p:cNvSpPr/>
          <p:nvPr/>
        </p:nvSpPr>
        <p:spPr>
          <a:xfrm>
            <a:off x="9257425" y="2797496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5904AD7-0691-3643-84FE-FF5F78E943E7}"/>
              </a:ext>
            </a:extLst>
          </p:cNvPr>
          <p:cNvSpPr/>
          <p:nvPr/>
        </p:nvSpPr>
        <p:spPr>
          <a:xfrm flipH="1">
            <a:off x="1614551" y="2106117"/>
            <a:ext cx="1326021" cy="205426"/>
          </a:xfrm>
          <a:custGeom>
            <a:avLst/>
            <a:gdLst>
              <a:gd name="connsiteX0" fmla="*/ 2118732 w 2118732"/>
              <a:gd name="connsiteY0" fmla="*/ 446504 h 446504"/>
              <a:gd name="connsiteX1" fmla="*/ 1148576 w 2118732"/>
              <a:gd name="connsiteY1" fmla="*/ 456 h 446504"/>
              <a:gd name="connsiteX2" fmla="*/ 0 w 2118732"/>
              <a:gd name="connsiteY2" fmla="*/ 379597 h 44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446504">
                <a:moveTo>
                  <a:pt x="2118732" y="446504"/>
                </a:moveTo>
                <a:cubicBezTo>
                  <a:pt x="1810215" y="229055"/>
                  <a:pt x="1501698" y="11607"/>
                  <a:pt x="1148576" y="456"/>
                </a:cubicBezTo>
                <a:cubicBezTo>
                  <a:pt x="795454" y="-10695"/>
                  <a:pt x="397727" y="184451"/>
                  <a:pt x="0" y="379597"/>
                </a:cubicBezTo>
              </a:path>
            </a:pathLst>
          </a:custGeom>
          <a:noFill/>
          <a:ln w="1143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F9A294-66EB-8C47-BBA2-85BEA3BD69D7}"/>
              </a:ext>
            </a:extLst>
          </p:cNvPr>
          <p:cNvSpPr/>
          <p:nvPr/>
        </p:nvSpPr>
        <p:spPr>
          <a:xfrm>
            <a:off x="9988696" y="2123605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783029D-165C-3740-84E0-A93947D99193}"/>
              </a:ext>
            </a:extLst>
          </p:cNvPr>
          <p:cNvSpPr/>
          <p:nvPr/>
        </p:nvSpPr>
        <p:spPr>
          <a:xfrm>
            <a:off x="7735644" y="2103853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20E366-71B4-054F-8ACD-1D839A3846F3}"/>
              </a:ext>
            </a:extLst>
          </p:cNvPr>
          <p:cNvSpPr/>
          <p:nvPr/>
        </p:nvSpPr>
        <p:spPr>
          <a:xfrm>
            <a:off x="3096413" y="2110084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988825-68DD-A34C-98A5-0CD8FCFB5948}"/>
              </a:ext>
            </a:extLst>
          </p:cNvPr>
          <p:cNvSpPr/>
          <p:nvPr/>
        </p:nvSpPr>
        <p:spPr>
          <a:xfrm>
            <a:off x="854699" y="2103853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BEC200-8C5D-FE49-A97E-FEED6FB9E6D0}"/>
              </a:ext>
            </a:extLst>
          </p:cNvPr>
          <p:cNvSpPr/>
          <p:nvPr/>
        </p:nvSpPr>
        <p:spPr>
          <a:xfrm>
            <a:off x="7033941" y="2797496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177926-D336-9741-9F2A-CA9D7A9FA6FA}"/>
              </a:ext>
            </a:extLst>
          </p:cNvPr>
          <p:cNvSpPr/>
          <p:nvPr/>
        </p:nvSpPr>
        <p:spPr>
          <a:xfrm>
            <a:off x="4730281" y="2802838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F899A7-2C57-E64A-AD46-1F29893E70C2}"/>
              </a:ext>
            </a:extLst>
          </p:cNvPr>
          <p:cNvSpPr/>
          <p:nvPr/>
        </p:nvSpPr>
        <p:spPr>
          <a:xfrm>
            <a:off x="2400916" y="2804094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968886-469B-1742-A170-96CCFED32B3B}"/>
              </a:ext>
            </a:extLst>
          </p:cNvPr>
          <p:cNvSpPr/>
          <p:nvPr/>
        </p:nvSpPr>
        <p:spPr>
          <a:xfrm>
            <a:off x="126998" y="2806791"/>
            <a:ext cx="2052500" cy="1516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BEE8A5-F8F4-9945-89B6-500CE84767FB}"/>
              </a:ext>
            </a:extLst>
          </p:cNvPr>
          <p:cNvSpPr/>
          <p:nvPr/>
        </p:nvSpPr>
        <p:spPr>
          <a:xfrm>
            <a:off x="5416687" y="2107827"/>
            <a:ext cx="610741" cy="61074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en-US" dirty="0"/>
          </a:p>
        </p:txBody>
      </p:sp>
      <p:pic>
        <p:nvPicPr>
          <p:cNvPr id="1034" name="Picture 10" descr="User, man, person icon - Free download on Iconfinder">
            <a:extLst>
              <a:ext uri="{FF2B5EF4-FFF2-40B4-BE49-F238E27FC236}">
                <a16:creationId xmlns:a16="http://schemas.microsoft.com/office/drawing/2014/main" id="{4730A6EA-8F15-DA48-AD20-30FD6054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29342" y="2965470"/>
            <a:ext cx="635660" cy="6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7001A75-4904-E447-AA09-5EE7A83AE3E0}"/>
              </a:ext>
            </a:extLst>
          </p:cNvPr>
          <p:cNvSpPr txBox="1"/>
          <p:nvPr/>
        </p:nvSpPr>
        <p:spPr>
          <a:xfrm>
            <a:off x="11128405" y="3636651"/>
            <a:ext cx="1221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App</a:t>
            </a:r>
            <a:br>
              <a:rPr lang="en-US" b="1" dirty="0"/>
            </a:br>
            <a:r>
              <a:rPr lang="en-US" b="1" dirty="0"/>
              <a:t>End</a:t>
            </a:r>
            <a:br>
              <a:rPr lang="en-US" b="1" dirty="0"/>
            </a:br>
            <a:r>
              <a:rPr lang="en-US" b="1" dirty="0"/>
              <a:t>User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B9DBEB-C4F9-944C-8C61-D789FAD65335}"/>
              </a:ext>
            </a:extLst>
          </p:cNvPr>
          <p:cNvSpPr txBox="1"/>
          <p:nvPr/>
        </p:nvSpPr>
        <p:spPr>
          <a:xfrm>
            <a:off x="290387" y="3047806"/>
            <a:ext cx="1640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Health</a:t>
            </a:r>
            <a:br>
              <a:rPr lang="en-US" sz="2000" b="1" dirty="0">
                <a:solidFill>
                  <a:schemeClr val="accent3"/>
                </a:solidFill>
              </a:rPr>
            </a:br>
            <a:r>
              <a:rPr lang="en-US" sz="2000" b="1" dirty="0">
                <a:solidFill>
                  <a:schemeClr val="accent3"/>
                </a:solidFill>
              </a:rPr>
              <a:t>Data</a:t>
            </a:r>
            <a:br>
              <a:rPr lang="en-US" sz="2000" b="1" dirty="0">
                <a:solidFill>
                  <a:schemeClr val="accent3"/>
                </a:solidFill>
              </a:rPr>
            </a:br>
            <a:r>
              <a:rPr lang="en-US" sz="2000" b="1" dirty="0">
                <a:solidFill>
                  <a:schemeClr val="accent3"/>
                </a:solidFill>
              </a:rPr>
              <a:t>Standards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638C428-CE97-3241-BF6F-10E396692BFC}"/>
              </a:ext>
            </a:extLst>
          </p:cNvPr>
          <p:cNvSpPr/>
          <p:nvPr/>
        </p:nvSpPr>
        <p:spPr>
          <a:xfrm flipH="1">
            <a:off x="3848465" y="2106117"/>
            <a:ext cx="1326021" cy="205426"/>
          </a:xfrm>
          <a:custGeom>
            <a:avLst/>
            <a:gdLst>
              <a:gd name="connsiteX0" fmla="*/ 2118732 w 2118732"/>
              <a:gd name="connsiteY0" fmla="*/ 446504 h 446504"/>
              <a:gd name="connsiteX1" fmla="*/ 1148576 w 2118732"/>
              <a:gd name="connsiteY1" fmla="*/ 456 h 446504"/>
              <a:gd name="connsiteX2" fmla="*/ 0 w 2118732"/>
              <a:gd name="connsiteY2" fmla="*/ 379597 h 44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446504">
                <a:moveTo>
                  <a:pt x="2118732" y="446504"/>
                </a:moveTo>
                <a:cubicBezTo>
                  <a:pt x="1810215" y="229055"/>
                  <a:pt x="1501698" y="11607"/>
                  <a:pt x="1148576" y="456"/>
                </a:cubicBezTo>
                <a:cubicBezTo>
                  <a:pt x="795454" y="-10695"/>
                  <a:pt x="397727" y="184451"/>
                  <a:pt x="0" y="379597"/>
                </a:cubicBezTo>
              </a:path>
            </a:pathLst>
          </a:custGeom>
          <a:noFill/>
          <a:ln w="1143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958DE2E-7F83-084A-B15F-39E9DAA77FF0}"/>
              </a:ext>
            </a:extLst>
          </p:cNvPr>
          <p:cNvSpPr/>
          <p:nvPr/>
        </p:nvSpPr>
        <p:spPr>
          <a:xfrm flipH="1">
            <a:off x="6244425" y="2106117"/>
            <a:ext cx="1326021" cy="205426"/>
          </a:xfrm>
          <a:custGeom>
            <a:avLst/>
            <a:gdLst>
              <a:gd name="connsiteX0" fmla="*/ 2118732 w 2118732"/>
              <a:gd name="connsiteY0" fmla="*/ 446504 h 446504"/>
              <a:gd name="connsiteX1" fmla="*/ 1148576 w 2118732"/>
              <a:gd name="connsiteY1" fmla="*/ 456 h 446504"/>
              <a:gd name="connsiteX2" fmla="*/ 0 w 2118732"/>
              <a:gd name="connsiteY2" fmla="*/ 379597 h 44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446504">
                <a:moveTo>
                  <a:pt x="2118732" y="446504"/>
                </a:moveTo>
                <a:cubicBezTo>
                  <a:pt x="1810215" y="229055"/>
                  <a:pt x="1501698" y="11607"/>
                  <a:pt x="1148576" y="456"/>
                </a:cubicBezTo>
                <a:cubicBezTo>
                  <a:pt x="795454" y="-10695"/>
                  <a:pt x="397727" y="184451"/>
                  <a:pt x="0" y="379597"/>
                </a:cubicBezTo>
              </a:path>
            </a:pathLst>
          </a:custGeom>
          <a:noFill/>
          <a:ln w="1143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30EAA213-4063-474F-86D1-982DFC539883}"/>
              </a:ext>
            </a:extLst>
          </p:cNvPr>
          <p:cNvSpPr/>
          <p:nvPr/>
        </p:nvSpPr>
        <p:spPr>
          <a:xfrm flipH="1">
            <a:off x="8489914" y="2106117"/>
            <a:ext cx="1326021" cy="205426"/>
          </a:xfrm>
          <a:custGeom>
            <a:avLst/>
            <a:gdLst>
              <a:gd name="connsiteX0" fmla="*/ 2118732 w 2118732"/>
              <a:gd name="connsiteY0" fmla="*/ 446504 h 446504"/>
              <a:gd name="connsiteX1" fmla="*/ 1148576 w 2118732"/>
              <a:gd name="connsiteY1" fmla="*/ 456 h 446504"/>
              <a:gd name="connsiteX2" fmla="*/ 0 w 2118732"/>
              <a:gd name="connsiteY2" fmla="*/ 379597 h 44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446504">
                <a:moveTo>
                  <a:pt x="2118732" y="446504"/>
                </a:moveTo>
                <a:cubicBezTo>
                  <a:pt x="1810215" y="229055"/>
                  <a:pt x="1501698" y="11607"/>
                  <a:pt x="1148576" y="456"/>
                </a:cubicBezTo>
                <a:cubicBezTo>
                  <a:pt x="795454" y="-10695"/>
                  <a:pt x="397727" y="184451"/>
                  <a:pt x="0" y="379597"/>
                </a:cubicBezTo>
              </a:path>
            </a:pathLst>
          </a:custGeom>
          <a:noFill/>
          <a:ln w="1143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10" descr="User, man, person icon - Free download on Iconfinder">
            <a:extLst>
              <a:ext uri="{FF2B5EF4-FFF2-40B4-BE49-F238E27FC236}">
                <a16:creationId xmlns:a16="http://schemas.microsoft.com/office/drawing/2014/main" id="{2E756B4B-6111-A840-97CE-18950E8FB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2292" y="4984831"/>
            <a:ext cx="635660" cy="63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B3B0347-EA14-B246-A610-00D40FA41D31}"/>
              </a:ext>
            </a:extLst>
          </p:cNvPr>
          <p:cNvSpPr txBox="1"/>
          <p:nvPr/>
        </p:nvSpPr>
        <p:spPr>
          <a:xfrm>
            <a:off x="8489914" y="5656012"/>
            <a:ext cx="141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App</a:t>
            </a:r>
            <a:br>
              <a:rPr lang="en-US" b="1" dirty="0">
                <a:solidFill>
                  <a:schemeClr val="accent6"/>
                </a:solidFill>
              </a:rPr>
            </a:br>
            <a:r>
              <a:rPr lang="en-US" b="1" dirty="0">
                <a:solidFill>
                  <a:schemeClr val="accent6"/>
                </a:solidFill>
              </a:rPr>
              <a:t>Developer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E853A6A-827F-8E43-961F-22495C3ABCE5}"/>
              </a:ext>
            </a:extLst>
          </p:cNvPr>
          <p:cNvSpPr/>
          <p:nvPr/>
        </p:nvSpPr>
        <p:spPr>
          <a:xfrm>
            <a:off x="8035502" y="4493623"/>
            <a:ext cx="755801" cy="876049"/>
          </a:xfrm>
          <a:custGeom>
            <a:avLst/>
            <a:gdLst>
              <a:gd name="connsiteX0" fmla="*/ 376978 w 755801"/>
              <a:gd name="connsiteY0" fmla="*/ 0 h 876049"/>
              <a:gd name="connsiteX1" fmla="*/ 11218 w 755801"/>
              <a:gd name="connsiteY1" fmla="*/ 770708 h 876049"/>
              <a:gd name="connsiteX2" fmla="*/ 755801 w 755801"/>
              <a:gd name="connsiteY2" fmla="*/ 849086 h 87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801" h="876049">
                <a:moveTo>
                  <a:pt x="376978" y="0"/>
                </a:moveTo>
                <a:cubicBezTo>
                  <a:pt x="162529" y="314597"/>
                  <a:pt x="-51919" y="629194"/>
                  <a:pt x="11218" y="770708"/>
                </a:cubicBezTo>
                <a:cubicBezTo>
                  <a:pt x="74355" y="912222"/>
                  <a:pt x="415078" y="880654"/>
                  <a:pt x="755801" y="849086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FAA1D5E-D100-FF4E-8167-2221AEB0450D}"/>
              </a:ext>
            </a:extLst>
          </p:cNvPr>
          <p:cNvSpPr/>
          <p:nvPr/>
        </p:nvSpPr>
        <p:spPr>
          <a:xfrm rot="21041625">
            <a:off x="9597237" y="4555620"/>
            <a:ext cx="1128761" cy="865450"/>
          </a:xfrm>
          <a:custGeom>
            <a:avLst/>
            <a:gdLst>
              <a:gd name="connsiteX0" fmla="*/ 0 w 875211"/>
              <a:gd name="connsiteY0" fmla="*/ 770709 h 865450"/>
              <a:gd name="connsiteX1" fmla="*/ 679268 w 875211"/>
              <a:gd name="connsiteY1" fmla="*/ 796834 h 865450"/>
              <a:gd name="connsiteX2" fmla="*/ 875211 w 875211"/>
              <a:gd name="connsiteY2" fmla="*/ 0 h 86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5211" h="865450">
                <a:moveTo>
                  <a:pt x="0" y="770709"/>
                </a:moveTo>
                <a:cubicBezTo>
                  <a:pt x="266700" y="847997"/>
                  <a:pt x="533400" y="925286"/>
                  <a:pt x="679268" y="796834"/>
                </a:cubicBezTo>
                <a:cubicBezTo>
                  <a:pt x="825137" y="668382"/>
                  <a:pt x="850174" y="334191"/>
                  <a:pt x="875211" y="0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ABBD70-4253-AA40-BA31-375D95A2F772}"/>
              </a:ext>
            </a:extLst>
          </p:cNvPr>
          <p:cNvSpPr txBox="1"/>
          <p:nvPr/>
        </p:nvSpPr>
        <p:spPr>
          <a:xfrm>
            <a:off x="2610800" y="2922055"/>
            <a:ext cx="1640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Sandboxes</a:t>
            </a:r>
            <a:br>
              <a:rPr lang="en-US" sz="2000" b="1" dirty="0">
                <a:solidFill>
                  <a:schemeClr val="accent3"/>
                </a:solidFill>
              </a:rPr>
            </a:br>
            <a:r>
              <a:rPr lang="en-US" sz="2000" b="1" dirty="0">
                <a:solidFill>
                  <a:schemeClr val="accent3"/>
                </a:solidFill>
              </a:rPr>
              <a:t>with </a:t>
            </a:r>
            <a:br>
              <a:rPr lang="en-US" sz="2000" b="1" dirty="0">
                <a:solidFill>
                  <a:schemeClr val="accent3"/>
                </a:solidFill>
              </a:rPr>
            </a:br>
            <a:r>
              <a:rPr lang="en-US" sz="2000" b="1" dirty="0">
                <a:solidFill>
                  <a:schemeClr val="accent3"/>
                </a:solidFill>
              </a:rPr>
              <a:t>Synthetic</a:t>
            </a:r>
            <a:br>
              <a:rPr lang="en-US" sz="2000" b="1" dirty="0">
                <a:solidFill>
                  <a:schemeClr val="accent3"/>
                </a:solidFill>
              </a:rPr>
            </a:br>
            <a:r>
              <a:rPr lang="en-US" sz="2000" b="1" dirty="0">
                <a:solidFill>
                  <a:schemeClr val="accent3"/>
                </a:solidFill>
              </a:rPr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EB83B6-FA22-FC49-A20A-5CCD5A5A0047}"/>
              </a:ext>
            </a:extLst>
          </p:cNvPr>
          <p:cNvSpPr txBox="1"/>
          <p:nvPr/>
        </p:nvSpPr>
        <p:spPr>
          <a:xfrm>
            <a:off x="4945132" y="3210620"/>
            <a:ext cx="164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API / Query</a:t>
            </a:r>
            <a:br>
              <a:rPr lang="en-US" sz="2000" b="1" dirty="0">
                <a:solidFill>
                  <a:schemeClr val="accent3"/>
                </a:solidFill>
              </a:rPr>
            </a:br>
            <a:r>
              <a:rPr lang="en-US" sz="2000" b="1" dirty="0">
                <a:solidFill>
                  <a:schemeClr val="accent3"/>
                </a:solidFill>
              </a:rPr>
              <a:t>Tools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90729-B2E8-F64B-9FBC-728EF998127E}"/>
              </a:ext>
            </a:extLst>
          </p:cNvPr>
          <p:cNvSpPr txBox="1"/>
          <p:nvPr/>
        </p:nvSpPr>
        <p:spPr>
          <a:xfrm>
            <a:off x="7324538" y="3034806"/>
            <a:ext cx="1640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Query</a:t>
            </a:r>
          </a:p>
          <a:p>
            <a:pPr algn="ctr"/>
            <a:r>
              <a:rPr lang="en-US" sz="2000" b="1" dirty="0">
                <a:solidFill>
                  <a:schemeClr val="accent3"/>
                </a:solidFill>
              </a:rPr>
              <a:t>Kit</a:t>
            </a:r>
            <a:br>
              <a:rPr lang="en-US" sz="2000" b="1" dirty="0">
                <a:solidFill>
                  <a:schemeClr val="accent3"/>
                </a:solidFill>
              </a:rPr>
            </a:br>
            <a:r>
              <a:rPr lang="en-US" sz="2000" b="1" dirty="0">
                <a:solidFill>
                  <a:schemeClr val="accent3"/>
                </a:solidFill>
              </a:rPr>
              <a:t>Repos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980902-A3EB-0942-A9CF-546800731152}"/>
              </a:ext>
            </a:extLst>
          </p:cNvPr>
          <p:cNvSpPr txBox="1"/>
          <p:nvPr/>
        </p:nvSpPr>
        <p:spPr>
          <a:xfrm>
            <a:off x="9304929" y="3034807"/>
            <a:ext cx="2052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APP</a:t>
            </a:r>
            <a:br>
              <a:rPr lang="en-US" sz="2000" b="1" dirty="0">
                <a:solidFill>
                  <a:schemeClr val="accent3"/>
                </a:solidFill>
              </a:rPr>
            </a:br>
            <a:r>
              <a:rPr lang="en-US" sz="2000" b="1" dirty="0">
                <a:solidFill>
                  <a:schemeClr val="accent3"/>
                </a:solidFill>
              </a:rPr>
              <a:t>Development</a:t>
            </a:r>
            <a:br>
              <a:rPr lang="en-US" sz="2000" b="1" dirty="0">
                <a:solidFill>
                  <a:schemeClr val="accent3"/>
                </a:solidFill>
              </a:rPr>
            </a:br>
            <a:r>
              <a:rPr lang="en-US" sz="2000" b="1" dirty="0">
                <a:solidFill>
                  <a:schemeClr val="accent3"/>
                </a:solidFill>
              </a:rPr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26364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415B9E-CBA6-AC4F-9881-AA092C3DF611}"/>
              </a:ext>
            </a:extLst>
          </p:cNvPr>
          <p:cNvSpPr/>
          <p:nvPr/>
        </p:nvSpPr>
        <p:spPr>
          <a:xfrm>
            <a:off x="4750130" y="4963886"/>
            <a:ext cx="6377049" cy="125878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 Kit for Medication Reconciliation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br>
              <a:rPr lang="en-US" dirty="0"/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FCF50-E63A-7E44-861E-C21BC205F2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8077" y="169051"/>
            <a:ext cx="1244879" cy="597542"/>
          </a:xfrm>
          <a:prstGeom prst="rect">
            <a:avLst/>
          </a:prstGeom>
        </p:spPr>
      </p:pic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E443DAD-C45A-1740-AD88-261F3E165437}"/>
              </a:ext>
            </a:extLst>
          </p:cNvPr>
          <p:cNvSpPr/>
          <p:nvPr/>
        </p:nvSpPr>
        <p:spPr>
          <a:xfrm>
            <a:off x="1570547" y="2010467"/>
            <a:ext cx="504538" cy="228654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7E28D-AA6B-9745-B59A-5E228B3879E6}"/>
              </a:ext>
            </a:extLst>
          </p:cNvPr>
          <p:cNvSpPr txBox="1"/>
          <p:nvPr/>
        </p:nvSpPr>
        <p:spPr>
          <a:xfrm>
            <a:off x="2075085" y="1940128"/>
            <a:ext cx="278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Last Name Query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7C869D1B-78A4-F442-90CC-DC5B7C2C9F4D}"/>
              </a:ext>
            </a:extLst>
          </p:cNvPr>
          <p:cNvSpPr/>
          <p:nvPr/>
        </p:nvSpPr>
        <p:spPr>
          <a:xfrm>
            <a:off x="1570547" y="3014229"/>
            <a:ext cx="504538" cy="228654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B3984-ECBB-8340-AAAE-C993BD4A9AA1}"/>
              </a:ext>
            </a:extLst>
          </p:cNvPr>
          <p:cNvSpPr txBox="1"/>
          <p:nvPr/>
        </p:nvSpPr>
        <p:spPr>
          <a:xfrm>
            <a:off x="2075085" y="2943890"/>
            <a:ext cx="496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Common Key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61AACB-DEB7-4847-9A10-A4FD04295686}"/>
              </a:ext>
            </a:extLst>
          </p:cNvPr>
          <p:cNvSpPr txBox="1"/>
          <p:nvPr/>
        </p:nvSpPr>
        <p:spPr>
          <a:xfrm>
            <a:off x="6239162" y="1940128"/>
            <a:ext cx="42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Patients With Same Last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1AF49-5E4B-B34E-924D-35DF94E2FDDA}"/>
              </a:ext>
            </a:extLst>
          </p:cNvPr>
          <p:cNvSpPr txBox="1"/>
          <p:nvPr/>
        </p:nvSpPr>
        <p:spPr>
          <a:xfrm>
            <a:off x="4389473" y="2478040"/>
            <a:ext cx="278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6"/>
                </a:solidFill>
              </a:rPr>
              <a:t>Selects One Patient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EBA00-5FB5-1047-B425-52DFDE0B0EE1}"/>
              </a:ext>
            </a:extLst>
          </p:cNvPr>
          <p:cNvSpPr txBox="1"/>
          <p:nvPr/>
        </p:nvSpPr>
        <p:spPr>
          <a:xfrm>
            <a:off x="5086638" y="1940128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returns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E0D778-E71C-884F-BF60-83FB9B79E2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9781" y="2275298"/>
            <a:ext cx="691720" cy="7998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640E9C-6693-CA4D-8723-045F18BF9368}"/>
              </a:ext>
            </a:extLst>
          </p:cNvPr>
          <p:cNvSpPr txBox="1"/>
          <p:nvPr/>
        </p:nvSpPr>
        <p:spPr>
          <a:xfrm>
            <a:off x="5086638" y="2940253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returns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3C6518-5083-0D4F-AF5A-FEACB006BA26}"/>
              </a:ext>
            </a:extLst>
          </p:cNvPr>
          <p:cNvSpPr txBox="1"/>
          <p:nvPr/>
        </p:nvSpPr>
        <p:spPr>
          <a:xfrm>
            <a:off x="6239162" y="2949778"/>
            <a:ext cx="42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Patient’s Common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90783-4810-3746-AD15-C0D58B2B1FF8}"/>
              </a:ext>
            </a:extLst>
          </p:cNvPr>
          <p:cNvSpPr txBox="1"/>
          <p:nvPr/>
        </p:nvSpPr>
        <p:spPr>
          <a:xfrm>
            <a:off x="2056034" y="3486815"/>
            <a:ext cx="31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Data Inquiry Queries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F7417C-CC07-CB42-953C-B99819DC3DC1}"/>
              </a:ext>
            </a:extLst>
          </p:cNvPr>
          <p:cNvSpPr txBox="1"/>
          <p:nvPr/>
        </p:nvSpPr>
        <p:spPr>
          <a:xfrm>
            <a:off x="5134263" y="3502228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return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6AB3A4-07C9-9842-905D-A8A1FE72B032}"/>
              </a:ext>
            </a:extLst>
          </p:cNvPr>
          <p:cNvSpPr txBox="1"/>
          <p:nvPr/>
        </p:nvSpPr>
        <p:spPr>
          <a:xfrm>
            <a:off x="6239162" y="3502228"/>
            <a:ext cx="42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Patient ID, when found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693761A-54EB-3C4F-BEB8-812CBBF39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170" y="3486815"/>
            <a:ext cx="449914" cy="3693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C917651-57F7-E54A-A220-80028910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695" y="3486815"/>
            <a:ext cx="449914" cy="3693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38A9156-43E4-1841-ABA7-06F30E503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70" y="3486815"/>
            <a:ext cx="449914" cy="3693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FF7D11-49BF-484D-92F7-C6BB7E4EE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95" y="3486815"/>
            <a:ext cx="449914" cy="369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5929158-976E-ED49-BED4-28E334F63265}"/>
              </a:ext>
            </a:extLst>
          </p:cNvPr>
          <p:cNvSpPr txBox="1"/>
          <p:nvPr/>
        </p:nvSpPr>
        <p:spPr>
          <a:xfrm>
            <a:off x="2075084" y="4048790"/>
            <a:ext cx="312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Medication Data Queries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D0E1966-5D90-E140-8AC9-BF9456493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170" y="4058315"/>
            <a:ext cx="449914" cy="3693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CD731C-22E7-6848-B728-E04FC5C1F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695" y="4058315"/>
            <a:ext cx="449914" cy="3693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4782D20-8D2D-8B42-AF79-142A42D0DE6F}"/>
              </a:ext>
            </a:extLst>
          </p:cNvPr>
          <p:cNvSpPr txBox="1"/>
          <p:nvPr/>
        </p:nvSpPr>
        <p:spPr>
          <a:xfrm>
            <a:off x="5134263" y="4045153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return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3DE21D-817D-F443-AA7E-D835060FAAD0}"/>
              </a:ext>
            </a:extLst>
          </p:cNvPr>
          <p:cNvSpPr txBox="1"/>
          <p:nvPr/>
        </p:nvSpPr>
        <p:spPr>
          <a:xfrm>
            <a:off x="6239162" y="4045153"/>
            <a:ext cx="511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Medication Request OR Medication Statement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427401E-ADD4-2F41-8F02-8F8ED13C8F9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269" y="5079597"/>
            <a:ext cx="808888" cy="1067732"/>
          </a:xfrm>
          <a:prstGeom prst="rect">
            <a:avLst/>
          </a:prstGeom>
        </p:spPr>
      </p:pic>
      <p:sp>
        <p:nvSpPr>
          <p:cNvPr id="41" name="Down Arrow 40">
            <a:extLst>
              <a:ext uri="{FF2B5EF4-FFF2-40B4-BE49-F238E27FC236}">
                <a16:creationId xmlns:a16="http://schemas.microsoft.com/office/drawing/2014/main" id="{FD5224B1-B735-4844-82E7-F850CE24A4A1}"/>
              </a:ext>
            </a:extLst>
          </p:cNvPr>
          <p:cNvSpPr/>
          <p:nvPr/>
        </p:nvSpPr>
        <p:spPr>
          <a:xfrm>
            <a:off x="7868161" y="4553669"/>
            <a:ext cx="456463" cy="5810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2ADB5-9530-9E47-A945-114033A53A47}"/>
              </a:ext>
            </a:extLst>
          </p:cNvPr>
          <p:cNvSpPr txBox="1"/>
          <p:nvPr/>
        </p:nvSpPr>
        <p:spPr>
          <a:xfrm>
            <a:off x="6239162" y="5273878"/>
            <a:ext cx="5114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Patient Application Gains All Available Medication Information for One Patient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CBA4F8-B6F5-CD4A-97F7-B345429F9484}"/>
              </a:ext>
            </a:extLst>
          </p:cNvPr>
          <p:cNvSpPr txBox="1"/>
          <p:nvPr/>
        </p:nvSpPr>
        <p:spPr>
          <a:xfrm>
            <a:off x="69077" y="1826336"/>
            <a:ext cx="69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2C3C01-A1D5-1F48-BEC6-4E6472737556}"/>
              </a:ext>
            </a:extLst>
          </p:cNvPr>
          <p:cNvSpPr txBox="1"/>
          <p:nvPr/>
        </p:nvSpPr>
        <p:spPr>
          <a:xfrm>
            <a:off x="69077" y="2893136"/>
            <a:ext cx="69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88F8C5-A96B-8045-986B-D5B5469B3FDD}"/>
              </a:ext>
            </a:extLst>
          </p:cNvPr>
          <p:cNvSpPr txBox="1"/>
          <p:nvPr/>
        </p:nvSpPr>
        <p:spPr>
          <a:xfrm>
            <a:off x="69077" y="3436061"/>
            <a:ext cx="69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B59AA6-ED9E-A24D-95BE-F5BC25223B56}"/>
              </a:ext>
            </a:extLst>
          </p:cNvPr>
          <p:cNvSpPr txBox="1"/>
          <p:nvPr/>
        </p:nvSpPr>
        <p:spPr>
          <a:xfrm>
            <a:off x="69077" y="4007561"/>
            <a:ext cx="69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7128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11019553" cy="1028700"/>
          </a:xfrm>
        </p:spPr>
        <p:txBody>
          <a:bodyPr/>
          <a:lstStyle/>
          <a:p>
            <a:r>
              <a:rPr lang="en-US" sz="3000" dirty="0"/>
              <a:t>App Using Query Kit for Medication Reconciliation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br>
              <a:rPr lang="en-US" dirty="0"/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FCF50-E63A-7E44-861E-C21BC205F2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8077" y="169051"/>
            <a:ext cx="1244879" cy="5975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8E6BBDE-3F12-3D41-AFA3-2BD674507EFD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138" y="1935825"/>
            <a:ext cx="10300378" cy="385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DF79CD5-2333-7244-AC28-90F6C74165AC}"/>
              </a:ext>
            </a:extLst>
          </p:cNvPr>
          <p:cNvSpPr txBox="1"/>
          <p:nvPr/>
        </p:nvSpPr>
        <p:spPr>
          <a:xfrm>
            <a:off x="2541008" y="6020846"/>
            <a:ext cx="686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View of Where One Patient’s Data Was Found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F3368A-9A08-7446-A92B-6EA0039A0CED}"/>
              </a:ext>
            </a:extLst>
          </p:cNvPr>
          <p:cNvGrpSpPr/>
          <p:nvPr/>
        </p:nvGrpSpPr>
        <p:grpSpPr>
          <a:xfrm>
            <a:off x="519627" y="1612986"/>
            <a:ext cx="11506118" cy="3565300"/>
            <a:chOff x="519627" y="1612986"/>
            <a:chExt cx="11506118" cy="35653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27D8AB-0D05-C140-9DD9-64FCEABDA431}"/>
                </a:ext>
              </a:extLst>
            </p:cNvPr>
            <p:cNvSpPr txBox="1"/>
            <p:nvPr/>
          </p:nvSpPr>
          <p:spPr>
            <a:xfrm>
              <a:off x="519628" y="2184166"/>
              <a:ext cx="3007343" cy="1754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Independent Primary Care</a:t>
              </a:r>
              <a:br>
                <a:rPr lang="en-US" b="1" dirty="0"/>
              </a:br>
              <a:r>
                <a:rPr lang="en-US" b="1" dirty="0"/>
                <a:t>Network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Aspirin 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Levothyroxine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Nabumetone</a:t>
              </a:r>
            </a:p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7BD104-904B-5F43-9C09-2F458EDCCF06}"/>
                </a:ext>
              </a:extLst>
            </p:cNvPr>
            <p:cNvSpPr txBox="1"/>
            <p:nvPr/>
          </p:nvSpPr>
          <p:spPr>
            <a:xfrm>
              <a:off x="519627" y="3700958"/>
              <a:ext cx="3007343" cy="1477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Five Lakes Health System</a:t>
              </a:r>
              <a:endParaRPr lang="en-US" dirty="0"/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Levothyroxine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Lisinopril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Nabumetone</a:t>
              </a:r>
            </a:p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5FA0F0-4283-3248-8BF3-889E1A39ACD1}"/>
                </a:ext>
              </a:extLst>
            </p:cNvPr>
            <p:cNvSpPr txBox="1"/>
            <p:nvPr/>
          </p:nvSpPr>
          <p:spPr>
            <a:xfrm>
              <a:off x="3731250" y="2184166"/>
              <a:ext cx="2633225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Blaze Global Health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Aspirin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9EC1A9-10CE-7543-8A18-AA7AD0223ADB}"/>
                </a:ext>
              </a:extLst>
            </p:cNvPr>
            <p:cNvSpPr txBox="1"/>
            <p:nvPr/>
          </p:nvSpPr>
          <p:spPr>
            <a:xfrm>
              <a:off x="3731250" y="2872935"/>
              <a:ext cx="2633225" cy="1477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True Script Pharmacy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Albuterol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Levothyroxine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Lisinopril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Nabumetone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EC6563-7CE6-134F-BE4B-CB64A52FD238}"/>
                </a:ext>
              </a:extLst>
            </p:cNvPr>
            <p:cNvSpPr txBox="1"/>
            <p:nvPr/>
          </p:nvSpPr>
          <p:spPr>
            <a:xfrm>
              <a:off x="6724992" y="2172291"/>
              <a:ext cx="2633225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Silvercaid</a:t>
              </a:r>
              <a:endParaRPr lang="en-US" b="1" dirty="0"/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Levothyroxine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B9C1F2-2398-9641-ABF6-797C8C743003}"/>
                </a:ext>
              </a:extLst>
            </p:cNvPr>
            <p:cNvSpPr txBox="1"/>
            <p:nvPr/>
          </p:nvSpPr>
          <p:spPr>
            <a:xfrm>
              <a:off x="6724992" y="2872935"/>
              <a:ext cx="2633225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Silvercare</a:t>
              </a:r>
              <a:endParaRPr lang="en-US" b="1" dirty="0"/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Albuterol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05CAA5-7EB4-4242-AB5D-F709822256B6}"/>
                </a:ext>
              </a:extLst>
            </p:cNvPr>
            <p:cNvSpPr txBox="1"/>
            <p:nvPr/>
          </p:nvSpPr>
          <p:spPr>
            <a:xfrm>
              <a:off x="6724992" y="3549828"/>
              <a:ext cx="2633225" cy="1477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Better Health Insurance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Levothyroxine</a:t>
              </a:r>
              <a:b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Lisinopril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Nabumetone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D2846D-FEDE-4E42-B0FE-DA2DDA395062}"/>
                </a:ext>
              </a:extLst>
            </p:cNvPr>
            <p:cNvSpPr txBox="1"/>
            <p:nvPr/>
          </p:nvSpPr>
          <p:spPr>
            <a:xfrm>
              <a:off x="9658198" y="2172291"/>
              <a:ext cx="2367547" cy="14619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700" b="1" dirty="0"/>
                <a:t>MIHIN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Aspirin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Levothyroxine</a:t>
              </a:r>
              <a:b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Lisinopril</a:t>
              </a:r>
            </a:p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Nabumetone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6FDBC7-5F89-624D-BDF9-5FE4BAC19F08}"/>
                </a:ext>
              </a:extLst>
            </p:cNvPr>
            <p:cNvSpPr txBox="1"/>
            <p:nvPr/>
          </p:nvSpPr>
          <p:spPr>
            <a:xfrm>
              <a:off x="4649209" y="1612986"/>
              <a:ext cx="2255776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chemeClr val="accent3"/>
                  </a:solidFill>
                </a:rPr>
                <a:t>Not</a:t>
              </a:r>
              <a:r>
                <a:rPr lang="en-US" b="1" dirty="0">
                  <a:solidFill>
                    <a:schemeClr val="accent3"/>
                  </a:solidFill>
                </a:rPr>
                <a:t> a Real Person!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16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 Kit for Social Determinants of Health</a:t>
            </a:r>
            <a:br>
              <a:rPr lang="en-US" sz="3000" dirty="0">
                <a:solidFill>
                  <a:srgbClr val="FF0000"/>
                </a:solidFill>
                <a:cs typeface="Arial" pitchFamily="34" charset="0"/>
              </a:rPr>
            </a:br>
            <a:br>
              <a:rPr lang="en-US" sz="3000" dirty="0"/>
            </a:b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A1725-31CC-164A-A63C-749523BB31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8077" y="169051"/>
            <a:ext cx="1244879" cy="597542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565E5C21-29CD-F145-9AE3-01C337474F51}"/>
              </a:ext>
            </a:extLst>
          </p:cNvPr>
          <p:cNvSpPr/>
          <p:nvPr/>
        </p:nvSpPr>
        <p:spPr>
          <a:xfrm>
            <a:off x="1570547" y="2010467"/>
            <a:ext cx="504538" cy="228654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BE9FF-8109-AD40-8E40-063FB3569FB7}"/>
              </a:ext>
            </a:extLst>
          </p:cNvPr>
          <p:cNvSpPr txBox="1"/>
          <p:nvPr/>
        </p:nvSpPr>
        <p:spPr>
          <a:xfrm>
            <a:off x="2075085" y="1940128"/>
            <a:ext cx="278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Last Name Query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20596E0A-1EA2-C944-8463-54C793DE63B5}"/>
              </a:ext>
            </a:extLst>
          </p:cNvPr>
          <p:cNvSpPr/>
          <p:nvPr/>
        </p:nvSpPr>
        <p:spPr>
          <a:xfrm>
            <a:off x="1570547" y="3014229"/>
            <a:ext cx="504538" cy="228654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EFB4D-4F72-AC40-BD2F-6D6AAACA2160}"/>
              </a:ext>
            </a:extLst>
          </p:cNvPr>
          <p:cNvSpPr txBox="1"/>
          <p:nvPr/>
        </p:nvSpPr>
        <p:spPr>
          <a:xfrm>
            <a:off x="2075085" y="2943890"/>
            <a:ext cx="496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Common Key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73D34-1408-B64F-99EC-523D2737965B}"/>
              </a:ext>
            </a:extLst>
          </p:cNvPr>
          <p:cNvSpPr txBox="1"/>
          <p:nvPr/>
        </p:nvSpPr>
        <p:spPr>
          <a:xfrm>
            <a:off x="6239162" y="1940128"/>
            <a:ext cx="42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Patients With Same Last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1559A-168A-9143-8D3C-D24D0B7639EA}"/>
              </a:ext>
            </a:extLst>
          </p:cNvPr>
          <p:cNvSpPr txBox="1"/>
          <p:nvPr/>
        </p:nvSpPr>
        <p:spPr>
          <a:xfrm>
            <a:off x="4256309" y="2475717"/>
            <a:ext cx="278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6"/>
                </a:solidFill>
              </a:rPr>
              <a:t>Selects One Patient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C0221-3D19-D84D-83A5-497815BEE27E}"/>
              </a:ext>
            </a:extLst>
          </p:cNvPr>
          <p:cNvSpPr txBox="1"/>
          <p:nvPr/>
        </p:nvSpPr>
        <p:spPr>
          <a:xfrm>
            <a:off x="5086638" y="1940128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returns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94EDEC-847F-554C-A330-85EF6B8776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473" y="2394051"/>
            <a:ext cx="468278" cy="5414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1416E-CEC2-4343-BE59-0CFBC79CBD53}"/>
              </a:ext>
            </a:extLst>
          </p:cNvPr>
          <p:cNvSpPr txBox="1"/>
          <p:nvPr/>
        </p:nvSpPr>
        <p:spPr>
          <a:xfrm>
            <a:off x="5086638" y="2940253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returns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AA1112-03E9-E64D-A96A-43E04158E8DA}"/>
              </a:ext>
            </a:extLst>
          </p:cNvPr>
          <p:cNvSpPr txBox="1"/>
          <p:nvPr/>
        </p:nvSpPr>
        <p:spPr>
          <a:xfrm>
            <a:off x="6239162" y="2949778"/>
            <a:ext cx="42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Patient’s Common 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C422DE-C466-994B-8130-5069514C9642}"/>
              </a:ext>
            </a:extLst>
          </p:cNvPr>
          <p:cNvSpPr txBox="1"/>
          <p:nvPr/>
        </p:nvSpPr>
        <p:spPr>
          <a:xfrm>
            <a:off x="69077" y="1826336"/>
            <a:ext cx="69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51D5A-D8AF-D14E-AAB2-9D7EEC115411}"/>
              </a:ext>
            </a:extLst>
          </p:cNvPr>
          <p:cNvSpPr txBox="1"/>
          <p:nvPr/>
        </p:nvSpPr>
        <p:spPr>
          <a:xfrm>
            <a:off x="69077" y="2893136"/>
            <a:ext cx="69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E2E7C5-D116-834C-BD6E-F372E9EF2E6C}"/>
              </a:ext>
            </a:extLst>
          </p:cNvPr>
          <p:cNvSpPr txBox="1"/>
          <p:nvPr/>
        </p:nvSpPr>
        <p:spPr>
          <a:xfrm>
            <a:off x="69077" y="4236161"/>
            <a:ext cx="69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EFF29-CC71-6846-B673-157ECD1E98A2}"/>
              </a:ext>
            </a:extLst>
          </p:cNvPr>
          <p:cNvSpPr txBox="1"/>
          <p:nvPr/>
        </p:nvSpPr>
        <p:spPr>
          <a:xfrm>
            <a:off x="2075085" y="4220240"/>
            <a:ext cx="496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Questionnaire</a:t>
            </a:r>
          </a:p>
          <a:p>
            <a:r>
              <a:rPr lang="en-US" dirty="0"/>
              <a:t>Response Queries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2DE58-F52F-AE4E-ABD5-304764C6CC89}"/>
              </a:ext>
            </a:extLst>
          </p:cNvPr>
          <p:cNvSpPr txBox="1"/>
          <p:nvPr/>
        </p:nvSpPr>
        <p:spPr>
          <a:xfrm>
            <a:off x="5086638" y="4330903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returns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9DD0B8-DA94-E34B-8604-AB67170E7525}"/>
              </a:ext>
            </a:extLst>
          </p:cNvPr>
          <p:cNvSpPr txBox="1"/>
          <p:nvPr/>
        </p:nvSpPr>
        <p:spPr>
          <a:xfrm>
            <a:off x="6239162" y="4330903"/>
            <a:ext cx="53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Responses to SDOH Questionnaire Items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82CE96-80C7-5042-8353-C8F55618B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517" y="4337245"/>
            <a:ext cx="449914" cy="3693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71E687-B9B0-0540-BB64-8DA2260F2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042" y="4337245"/>
            <a:ext cx="449914" cy="369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B8CDB9-58F0-3548-B84D-CC1553CAC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17" y="4337245"/>
            <a:ext cx="449914" cy="3693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14C12-3F97-6B48-BCDF-9316A5825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42" y="4337245"/>
            <a:ext cx="449914" cy="3693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50F635F-A2F8-2448-A19A-647E10E82D31}"/>
              </a:ext>
            </a:extLst>
          </p:cNvPr>
          <p:cNvSpPr txBox="1"/>
          <p:nvPr/>
        </p:nvSpPr>
        <p:spPr>
          <a:xfrm>
            <a:off x="69077" y="3540836"/>
            <a:ext cx="69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54DE1F-E6D0-1F44-9D89-7DB698BB6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517" y="3603820"/>
            <a:ext cx="449914" cy="3693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92681F-A85C-324D-9FE0-866277915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042" y="3603820"/>
            <a:ext cx="449914" cy="3693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627C14-13BC-F146-A137-9C0D5BB64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17" y="3603820"/>
            <a:ext cx="449914" cy="3693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D12FF1-5797-904F-932B-259D2C13C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42" y="3603820"/>
            <a:ext cx="449914" cy="3693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DAD0AD1-01E9-674F-9263-9A256813A421}"/>
              </a:ext>
            </a:extLst>
          </p:cNvPr>
          <p:cNvSpPr txBox="1"/>
          <p:nvPr/>
        </p:nvSpPr>
        <p:spPr>
          <a:xfrm>
            <a:off x="2075085" y="3592615"/>
            <a:ext cx="496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Questionnaire Queries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C3BCDE-C735-7C4D-8C55-9A40524AB6B2}"/>
              </a:ext>
            </a:extLst>
          </p:cNvPr>
          <p:cNvSpPr txBox="1"/>
          <p:nvPr/>
        </p:nvSpPr>
        <p:spPr>
          <a:xfrm>
            <a:off x="5086638" y="3607003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returns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A858A9-47C9-E24B-B27D-3DEBEF3CB794}"/>
              </a:ext>
            </a:extLst>
          </p:cNvPr>
          <p:cNvSpPr txBox="1"/>
          <p:nvPr/>
        </p:nvSpPr>
        <p:spPr>
          <a:xfrm>
            <a:off x="6239162" y="3607003"/>
            <a:ext cx="563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Available Questionnaires at Organizations of Interest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FCE3BBF-1D8D-8D43-86EA-59D8A4CCA32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958" y="5380879"/>
            <a:ext cx="620568" cy="819150"/>
          </a:xfrm>
          <a:prstGeom prst="rect">
            <a:avLst/>
          </a:prstGeom>
        </p:spPr>
      </p:pic>
      <p:sp>
        <p:nvSpPr>
          <p:cNvPr id="38" name="Down Arrow 37">
            <a:extLst>
              <a:ext uri="{FF2B5EF4-FFF2-40B4-BE49-F238E27FC236}">
                <a16:creationId xmlns:a16="http://schemas.microsoft.com/office/drawing/2014/main" id="{D0865184-661A-6243-A27E-3760F8F70D55}"/>
              </a:ext>
            </a:extLst>
          </p:cNvPr>
          <p:cNvSpPr/>
          <p:nvPr/>
        </p:nvSpPr>
        <p:spPr>
          <a:xfrm>
            <a:off x="7868161" y="4725119"/>
            <a:ext cx="456463" cy="5810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54058-6381-5D46-96F5-B9C33F7CF58A}"/>
              </a:ext>
            </a:extLst>
          </p:cNvPr>
          <p:cNvSpPr txBox="1"/>
          <p:nvPr/>
        </p:nvSpPr>
        <p:spPr>
          <a:xfrm>
            <a:off x="6239162" y="5445328"/>
            <a:ext cx="5114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Application Gains All Available Questionnaire Responses for One Patient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0597AE-C1F1-A740-B5A5-4FDB6B7F2C08}"/>
              </a:ext>
            </a:extLst>
          </p:cNvPr>
          <p:cNvSpPr/>
          <p:nvPr/>
        </p:nvSpPr>
        <p:spPr>
          <a:xfrm>
            <a:off x="4750130" y="4999512"/>
            <a:ext cx="6377049" cy="125878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Query Kit for Social Determinants of Health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br>
              <a:rPr lang="en-US" dirty="0"/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A1725-31CC-164A-A63C-749523BB31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8077" y="169051"/>
            <a:ext cx="1244879" cy="597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33549-4AE7-8B42-8EB6-0EB3E9061C65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909"/>
          <a:stretch/>
        </p:blipFill>
        <p:spPr>
          <a:xfrm>
            <a:off x="77321" y="1677146"/>
            <a:ext cx="6166906" cy="42551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2A5F6D9-4CEE-784F-A978-BB507C8A7690}"/>
              </a:ext>
            </a:extLst>
          </p:cNvPr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05" r="3941"/>
          <a:stretch/>
        </p:blipFill>
        <p:spPr>
          <a:xfrm>
            <a:off x="5676413" y="1677146"/>
            <a:ext cx="6306543" cy="42551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196F40-718D-7F4F-AEC4-C80D053DF337}"/>
              </a:ext>
            </a:extLst>
          </p:cNvPr>
          <p:cNvSpPr txBox="1"/>
          <p:nvPr/>
        </p:nvSpPr>
        <p:spPr>
          <a:xfrm>
            <a:off x="1537580" y="5695204"/>
            <a:ext cx="84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App View of Most Recent Patient Answers to SDOH Questionnaires</a:t>
            </a:r>
          </a:p>
        </p:txBody>
      </p:sp>
    </p:spTree>
    <p:extLst>
      <p:ext uri="{BB962C8B-B14F-4D97-AF65-F5344CB8AC3E}">
        <p14:creationId xmlns:p14="http://schemas.microsoft.com/office/powerpoint/2010/main" val="8613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Available GitHub Repository with Query Kits</a:t>
            </a:r>
            <a:br>
              <a:rPr lang="en-US" sz="3000" dirty="0">
                <a:solidFill>
                  <a:srgbClr val="FF0000"/>
                </a:solidFill>
                <a:cs typeface="Arial" pitchFamily="34" charset="0"/>
              </a:rPr>
            </a:br>
            <a:br>
              <a:rPr lang="en-US" dirty="0"/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087978-FA69-3F44-8E47-08FAC294D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88" y="1982190"/>
            <a:ext cx="10394406" cy="33885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Go to </a:t>
            </a:r>
            <a:r>
              <a:rPr lang="en-US" dirty="0">
                <a:hlinkClick r:id="rId3"/>
              </a:rPr>
              <a:t>https://github.com/cmtfqs/queries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Sharing Query Kits as POSTMAN collections for these use cases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Telemedicine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Medication reconciliation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Social determinants of health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Documentation in a README</a:t>
            </a:r>
            <a:br>
              <a:rPr lang="en-US" dirty="0">
                <a:cs typeface="Arial" pitchFamily="34" charset="0"/>
              </a:rPr>
            </a:br>
            <a:endParaRPr lang="en-US" sz="600" dirty="0">
              <a:cs typeface="Arial" pitchFamily="34" charset="0"/>
            </a:endParaRPr>
          </a:p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Easily convert queries to code in many programming languages, e.g. JavaScript </a:t>
            </a:r>
          </a:p>
        </p:txBody>
      </p:sp>
    </p:spTree>
    <p:extLst>
      <p:ext uri="{BB962C8B-B14F-4D97-AF65-F5344CB8AC3E}">
        <p14:creationId xmlns:p14="http://schemas.microsoft.com/office/powerpoint/2010/main" val="73535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Audience Question #2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A05ED7-2400-D14B-809C-0B0EC2A2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1677146"/>
            <a:ext cx="10640615" cy="4145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cs typeface="Arial" pitchFamily="34" charset="0"/>
              </a:rPr>
              <a:t>Which </a:t>
            </a:r>
            <a:r>
              <a:rPr lang="en-US" sz="2800" b="1" dirty="0">
                <a:cs typeface="Arial" pitchFamily="34" charset="0"/>
              </a:rPr>
              <a:t>data resources </a:t>
            </a:r>
            <a:r>
              <a:rPr lang="en-US" sz="2800" dirty="0">
                <a:cs typeface="Arial" pitchFamily="34" charset="0"/>
              </a:rPr>
              <a:t>and </a:t>
            </a:r>
            <a:r>
              <a:rPr lang="en-US" sz="2800" b="1" dirty="0">
                <a:cs typeface="Arial" pitchFamily="34" charset="0"/>
              </a:rPr>
              <a:t>queries </a:t>
            </a:r>
            <a:r>
              <a:rPr lang="en-US" sz="2800" dirty="0">
                <a:cs typeface="Arial" pitchFamily="34" charset="0"/>
              </a:rPr>
              <a:t>most interest </a:t>
            </a:r>
            <a:br>
              <a:rPr lang="en-US" sz="2800" dirty="0">
                <a:cs typeface="Arial" pitchFamily="34" charset="0"/>
              </a:rPr>
            </a:br>
            <a:r>
              <a:rPr lang="en-US" sz="2800" dirty="0">
                <a:cs typeface="Arial" pitchFamily="34" charset="0"/>
              </a:rPr>
              <a:t>you and your teams?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cs typeface="Arial" pitchFamily="34" charset="0"/>
              </a:rPr>
              <a:t>• SDOH data?</a:t>
            </a:r>
            <a:br>
              <a:rPr lang="en-US" sz="2400" dirty="0">
                <a:solidFill>
                  <a:schemeClr val="accent1"/>
                </a:solidFill>
                <a:cs typeface="Arial" pitchFamily="34" charset="0"/>
              </a:rPr>
            </a:br>
            <a:r>
              <a:rPr lang="en-US" sz="2400" dirty="0">
                <a:solidFill>
                  <a:schemeClr val="accent1"/>
                </a:solidFill>
                <a:cs typeface="Arial" pitchFamily="34" charset="0"/>
              </a:rPr>
              <a:t>• Patient reported outcomes?</a:t>
            </a:r>
            <a:br>
              <a:rPr lang="en-US" sz="2400" dirty="0">
                <a:solidFill>
                  <a:schemeClr val="accent1"/>
                </a:solidFill>
                <a:cs typeface="Arial" pitchFamily="34" charset="0"/>
              </a:rPr>
            </a:br>
            <a:r>
              <a:rPr lang="en-US" sz="2400" dirty="0">
                <a:solidFill>
                  <a:schemeClr val="accent1"/>
                </a:solidFill>
                <a:cs typeface="Arial" pitchFamily="34" charset="0"/>
              </a:rPr>
              <a:t>• Continuity of care data?</a:t>
            </a:r>
            <a:br>
              <a:rPr lang="en-US" sz="2400" dirty="0">
                <a:solidFill>
                  <a:schemeClr val="accent1"/>
                </a:solidFill>
                <a:cs typeface="Arial" pitchFamily="34" charset="0"/>
              </a:rPr>
            </a:br>
            <a:r>
              <a:rPr lang="en-US" sz="2400" dirty="0">
                <a:solidFill>
                  <a:schemeClr val="accent1"/>
                </a:solidFill>
                <a:cs typeface="Arial" pitchFamily="34" charset="0"/>
              </a:rPr>
              <a:t>• Treatment outcomes data?</a:t>
            </a:r>
          </a:p>
          <a:p>
            <a:pPr marL="0" indent="0">
              <a:buNone/>
            </a:pPr>
            <a:endParaRPr lang="en-US" sz="4400" dirty="0">
              <a:cs typeface="Arial" pitchFamily="34" charset="0"/>
            </a:endParaRPr>
          </a:p>
          <a:p>
            <a:endParaRPr lang="en-US" dirty="0">
              <a:cs typeface="Arial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589" y="917470"/>
            <a:ext cx="9706821" cy="198184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lnSpc>
                <a:spcPts val="4000"/>
              </a:lnSpc>
            </a:pPr>
            <a:br>
              <a:rPr lang="en-US" dirty="0"/>
            </a:br>
            <a:r>
              <a:rPr lang="en-US" dirty="0"/>
              <a:t>   </a:t>
            </a:r>
            <a:r>
              <a:rPr lang="en-US" sz="3000" dirty="0"/>
              <a:t>About our ongoing educational program</a:t>
            </a:r>
            <a:br>
              <a:rPr lang="en-US" sz="3000" dirty="0"/>
            </a:br>
            <a:r>
              <a:rPr lang="en-US" sz="3000" dirty="0"/>
              <a:t>   </a:t>
            </a:r>
            <a:br>
              <a:rPr lang="en-US" sz="3000" dirty="0">
                <a:solidFill>
                  <a:srgbClr val="FF0000"/>
                </a:solidFill>
                <a:cs typeface="Arial" pitchFamily="34" charset="0"/>
              </a:rPr>
            </a:b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1" y="1162796"/>
            <a:ext cx="11602720" cy="1028700"/>
          </a:xfrm>
        </p:spPr>
        <p:txBody>
          <a:bodyPr/>
          <a:lstStyle/>
          <a:p>
            <a:r>
              <a:rPr lang="en-US" sz="3000" dirty="0"/>
              <a:t>Education on FHIR &amp; Interoperability – Initial Results</a:t>
            </a:r>
            <a:br>
              <a:rPr lang="en-US" sz="3000" dirty="0"/>
            </a:br>
            <a:br>
              <a:rPr lang="en-US" sz="3000" dirty="0">
                <a:solidFill>
                  <a:srgbClr val="FF0000"/>
                </a:solidFill>
                <a:cs typeface="Arial" pitchFamily="34" charset="0"/>
              </a:rPr>
            </a:b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3A64800-519D-3246-BA8A-C1178C1537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49191"/>
              </p:ext>
            </p:extLst>
          </p:nvPr>
        </p:nvGraphicFramePr>
        <p:xfrm>
          <a:off x="2674456" y="1860126"/>
          <a:ext cx="6610513" cy="4407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A51CEF-2440-1F45-9FCB-34CA9F81AAD1}"/>
              </a:ext>
            </a:extLst>
          </p:cNvPr>
          <p:cNvSpPr txBox="1"/>
          <p:nvPr/>
        </p:nvSpPr>
        <p:spPr>
          <a:xfrm>
            <a:off x="365760" y="2799014"/>
            <a:ext cx="19463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From: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FALL 2020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TO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HEALTH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INFORMATICS,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University of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Michigan</a:t>
            </a:r>
          </a:p>
        </p:txBody>
      </p:sp>
    </p:spTree>
    <p:extLst>
      <p:ext uri="{BB962C8B-B14F-4D97-AF65-F5344CB8AC3E}">
        <p14:creationId xmlns:p14="http://schemas.microsoft.com/office/powerpoint/2010/main" val="287137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Conflicts of Interest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A05ED7-2400-D14B-809C-0B0EC2A2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2017946"/>
            <a:ext cx="10204728" cy="3429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Helen L. Hill, FHIMSS, is Board Director at Large for Michigan Health Information Network Shared Services (MIHIN). 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Interoperability Institute, a subsidiary of MIHIN, offers its own FHIR ecosystem sandbox (Interoperability Land™) and collaborates with the 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Interop.Community </a:t>
            </a:r>
            <a:b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offer a </a:t>
            </a:r>
            <a:r>
              <a:rPr lang="en-US" sz="1800" i="1" dirty="0">
                <a:solidFill>
                  <a:srgbClr val="5352F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public, open source 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FHIR sandbox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speakers have no other real or apparent conflicts of interest to report.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1" y="1162796"/>
            <a:ext cx="11602720" cy="1028700"/>
          </a:xfrm>
        </p:spPr>
        <p:txBody>
          <a:bodyPr/>
          <a:lstStyle/>
          <a:p>
            <a:r>
              <a:rPr lang="en-US" sz="3000" dirty="0"/>
              <a:t>We Have a Growing Educational Program</a:t>
            </a:r>
            <a:br>
              <a:rPr lang="en-US" dirty="0"/>
            </a:br>
            <a:r>
              <a:rPr lang="en-US" sz="1400" dirty="0">
                <a:solidFill>
                  <a:srgbClr val="FF0000"/>
                </a:solidFill>
                <a:cs typeface="Arial" pitchFamily="34" charset="0"/>
              </a:rPr>
              <a:t>.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2EEDFFF-03C3-C343-9571-CF062DDC00DD}"/>
              </a:ext>
            </a:extLst>
          </p:cNvPr>
          <p:cNvSpPr/>
          <p:nvPr/>
        </p:nvSpPr>
        <p:spPr>
          <a:xfrm>
            <a:off x="6291907" y="1900445"/>
            <a:ext cx="4972780" cy="3879668"/>
          </a:xfrm>
          <a:prstGeom prst="roundRect">
            <a:avLst>
              <a:gd name="adj" fmla="val 5219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A8117-1D04-0F47-A2BA-E885322FA1CE}"/>
              </a:ext>
            </a:extLst>
          </p:cNvPr>
          <p:cNvSpPr/>
          <p:nvPr/>
        </p:nvSpPr>
        <p:spPr>
          <a:xfrm>
            <a:off x="648753" y="1900445"/>
            <a:ext cx="4972780" cy="3879668"/>
          </a:xfrm>
          <a:prstGeom prst="roundRect">
            <a:avLst>
              <a:gd name="adj" fmla="val 5219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0438D32E-1958-EE41-B576-A1CAECDDB4F3}"/>
              </a:ext>
            </a:extLst>
          </p:cNvPr>
          <p:cNvSpPr txBox="1">
            <a:spLocks/>
          </p:cNvSpPr>
          <p:nvPr/>
        </p:nvSpPr>
        <p:spPr>
          <a:xfrm>
            <a:off x="811351" y="2188433"/>
            <a:ext cx="3185884" cy="1028700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join in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B444A96E-009C-0C46-B015-9AD40DD82CDE}"/>
              </a:ext>
            </a:extLst>
          </p:cNvPr>
          <p:cNvSpPr txBox="1">
            <a:spLocks/>
          </p:cNvSpPr>
          <p:nvPr/>
        </p:nvSpPr>
        <p:spPr>
          <a:xfrm>
            <a:off x="6441443" y="2188433"/>
            <a:ext cx="3185884" cy="1028700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244B1A-E962-604F-8F2D-91572BBB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443" y="2746131"/>
            <a:ext cx="4718170" cy="28186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Instructional Materials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Interoperability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FHIR Standards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Querying HAPI FHIR servers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FHIR App Ecosystem Sandboxes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Public domain, open source 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3"/>
              </a:rPr>
              <a:t>https://interop.community/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lvl="1"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Private, members only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4"/>
              </a:rPr>
              <a:t>https://interoperabilityinstitute.org/interoperablityland/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lvl="1">
              <a:spcBef>
                <a:spcPts val="0"/>
              </a:spcBef>
              <a:buClr>
                <a:srgbClr val="FF0000"/>
              </a:buClr>
            </a:pP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endParaRPr lang="en-US" dirty="0">
              <a:cs typeface="Arial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38122B-A76B-E449-9727-69263003DD61}"/>
              </a:ext>
            </a:extLst>
          </p:cNvPr>
          <p:cNvSpPr txBox="1">
            <a:spLocks/>
          </p:cNvSpPr>
          <p:nvPr/>
        </p:nvSpPr>
        <p:spPr>
          <a:xfrm>
            <a:off x="905023" y="2746132"/>
            <a:ext cx="4407987" cy="218829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95275" indent="-295275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7525" indent="-168275" algn="l" defTabSz="914318" rtl="0" eaLnBrk="1" latinLnBrk="0" hangingPunct="1">
              <a:lnSpc>
                <a:spcPct val="10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 kern="120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7388" indent="-169863" algn="l" defTabSz="914318" rtl="0" eaLnBrk="1" latinLnBrk="0" hangingPunct="1">
              <a:lnSpc>
                <a:spcPct val="10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866775" indent="-179388" algn="l" defTabSz="914318" rtl="0" eaLnBrk="1" latinLnBrk="0" hangingPunct="1">
              <a:lnSpc>
                <a:spcPct val="10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alpha val="7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036638" indent="-169863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tx1">
                    <a:alpha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Contact today’s speakers or the Interoperability Institute for more information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None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5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5"/>
              </a:rPr>
              <a:t>interoperabilityinstitute.org/contact/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7B6774-8B7E-7745-A104-3E9FB5E81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647205"/>
            <a:ext cx="10367483" cy="2114795"/>
          </a:xfrm>
        </p:spPr>
        <p:txBody>
          <a:bodyPr/>
          <a:lstStyle/>
          <a:p>
            <a:r>
              <a:rPr lang="en-US" sz="3000" dirty="0"/>
              <a:t>Summary Points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7879AF2-26E9-B045-A877-2BE06758E597}"/>
              </a:ext>
            </a:extLst>
          </p:cNvPr>
          <p:cNvSpPr txBox="1">
            <a:spLocks/>
          </p:cNvSpPr>
          <p:nvPr/>
        </p:nvSpPr>
        <p:spPr>
          <a:xfrm>
            <a:off x="854699" y="2896592"/>
            <a:ext cx="10367483" cy="2114795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r>
              <a:rPr lang="en-US" sz="3000" dirty="0"/>
              <a:t>Next Steps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30A3D9-7DFB-E24A-AA92-39D06CD8B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1229096"/>
            <a:ext cx="10758181" cy="134784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Power of partnership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Our work anticipates coordinated FHIR Data Ecosystems with common patient IDs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Shareable standardized queries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Providing opportunities for the next-generation health IT workforce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78EFE3-949D-7C44-A457-2A9715512673}"/>
              </a:ext>
            </a:extLst>
          </p:cNvPr>
          <p:cNvSpPr txBox="1">
            <a:spLocks/>
          </p:cNvSpPr>
          <p:nvPr/>
        </p:nvSpPr>
        <p:spPr>
          <a:xfrm>
            <a:off x="854699" y="3616036"/>
            <a:ext cx="9833429" cy="134784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95275" indent="-295275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7525" indent="-168275" algn="l" defTabSz="914318" rtl="0" eaLnBrk="1" latinLnBrk="0" hangingPunct="1">
              <a:lnSpc>
                <a:spcPct val="10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 kern="120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7388" indent="-169863" algn="l" defTabSz="914318" rtl="0" eaLnBrk="1" latinLnBrk="0" hangingPunct="1">
              <a:lnSpc>
                <a:spcPct val="10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866775" indent="-179388" algn="l" defTabSz="914318" rtl="0" eaLnBrk="1" latinLnBrk="0" hangingPunct="1">
              <a:lnSpc>
                <a:spcPct val="10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alpha val="7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036638" indent="-169863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tx1">
                    <a:alpha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Further curriculum development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Build and demo SMART-on-FHIR apps that use standardized Query Kits for FHIR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Provide feedback to improve app testing platforms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A05ED7-2400-D14B-809C-0B0EC2A2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2017946"/>
            <a:ext cx="11019553" cy="342900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b="1" dirty="0">
                <a:cs typeface="Arial" pitchFamily="34" charset="0"/>
              </a:rPr>
              <a:t>Query Kits </a:t>
            </a:r>
            <a:r>
              <a:rPr lang="en-US" dirty="0">
                <a:cs typeface="Arial" pitchFamily="34" charset="0"/>
              </a:rPr>
              <a:t>(Shareable Complex Multi-target FHIR Queries)</a:t>
            </a:r>
          </a:p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b="1" dirty="0">
                <a:cs typeface="Arial" pitchFamily="34" charset="0"/>
              </a:rPr>
              <a:t>Platforms &amp; Tools </a:t>
            </a:r>
            <a:r>
              <a:rPr lang="en-US" dirty="0">
                <a:cs typeface="Arial" pitchFamily="34" charset="0"/>
              </a:rPr>
              <a:t>(Interoperability Land, Postman, </a:t>
            </a:r>
            <a:r>
              <a:rPr lang="en-US" dirty="0" err="1">
                <a:cs typeface="Arial" pitchFamily="34" charset="0"/>
              </a:rPr>
              <a:t>Github</a:t>
            </a:r>
            <a:r>
              <a:rPr lang="en-US" dirty="0">
                <a:cs typeface="Arial" pitchFamily="34" charset="0"/>
              </a:rPr>
              <a:t>, </a:t>
            </a:r>
            <a:r>
              <a:rPr lang="en-US" dirty="0" err="1">
                <a:cs typeface="Arial" pitchFamily="34" charset="0"/>
              </a:rPr>
              <a:t>Bubble.io</a:t>
            </a:r>
            <a:r>
              <a:rPr lang="en-US" dirty="0">
                <a:cs typeface="Arial" pitchFamily="34" charset="0"/>
              </a:rPr>
              <a:t>) </a:t>
            </a:r>
          </a:p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Goal of Accelerating Health App Development</a:t>
            </a:r>
          </a:p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How Are Organizations Going to Expose Their Data APIs?</a:t>
            </a:r>
          </a:p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Goal of Educating the HIT Workforce of the Future </a:t>
            </a:r>
          </a:p>
          <a:p>
            <a:pPr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Expanding Partnerships to achieve Holistic Interoperability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endParaRPr lang="en-US" dirty="0">
              <a:cs typeface="Arial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B96C1-9D36-3A48-B557-5C3C978D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Any Questions About All This Stuff?</a:t>
            </a:r>
          </a:p>
        </p:txBody>
      </p:sp>
    </p:spTree>
    <p:extLst>
      <p:ext uri="{BB962C8B-B14F-4D97-AF65-F5344CB8AC3E}">
        <p14:creationId xmlns:p14="http://schemas.microsoft.com/office/powerpoint/2010/main" val="132132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A05ED7-2400-D14B-809C-0B0EC2A2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Helen Hill  </a:t>
            </a:r>
            <a:r>
              <a:rPr lang="en-US" dirty="0">
                <a:cs typeface="Arial" pitchFamily="34" charset="0"/>
                <a:sym typeface="Wingdings" pitchFamily="2" charset="2"/>
              </a:rPr>
              <a:t> 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helen_hill@comcast.net</a:t>
            </a: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Allen Flynn  </a:t>
            </a:r>
            <a:r>
              <a:rPr lang="en-US" dirty="0">
                <a:cs typeface="Arial" pitchFamily="34" charset="0"/>
                <a:sym typeface="Wingdings" pitchFamily="2" charset="2"/>
              </a:rPr>
              <a:t>   </a:t>
            </a:r>
            <a:r>
              <a:rPr lang="en-US" dirty="0" err="1">
                <a:cs typeface="Arial" pitchFamily="34" charset="0"/>
                <a:sym typeface="Wingdings" pitchFamily="2" charset="2"/>
              </a:rPr>
              <a:t>ajflynn@umich.edu</a:t>
            </a:r>
            <a:endParaRPr lang="en-US" dirty="0">
              <a:cs typeface="Arial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None/>
            </a:pP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endParaRPr lang="en-US" dirty="0">
              <a:cs typeface="Arial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BC6DFF-DD1C-384A-9E09-2F860685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Thank you!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AFC3125E-1258-DC45-8926-433E5AC2D9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9272" y="3915105"/>
            <a:ext cx="2556771" cy="699820"/>
          </a:xfrm>
          <a:prstGeom prst="rect">
            <a:avLst/>
          </a:prstGeom>
        </p:spPr>
      </p:pic>
      <p:pic>
        <p:nvPicPr>
          <p:cNvPr id="6" name="Picture 2" descr="Mackinac Bridge Authority, St. Ignace Michigan">
            <a:extLst>
              <a:ext uri="{FF2B5EF4-FFF2-40B4-BE49-F238E27FC236}">
                <a16:creationId xmlns:a16="http://schemas.microsoft.com/office/drawing/2014/main" id="{23334368-FCDF-0340-B7CF-BF87C5F9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8808" y="4579173"/>
            <a:ext cx="1815976" cy="68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855ADF3-D129-834F-AF09-482026AB5F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021"/>
          <a:stretch/>
        </p:blipFill>
        <p:spPr>
          <a:xfrm>
            <a:off x="8631147" y="5510692"/>
            <a:ext cx="1202986" cy="517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B64E7F-026D-7D42-A89A-302CC08232F2}"/>
              </a:ext>
            </a:extLst>
          </p:cNvPr>
          <p:cNvSpPr txBox="1"/>
          <p:nvPr/>
        </p:nvSpPr>
        <p:spPr>
          <a:xfrm>
            <a:off x="9930114" y="4715245"/>
            <a:ext cx="2199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HIMSS</a:t>
            </a:r>
            <a:br>
              <a:rPr lang="en-US" sz="1600" b="1" dirty="0">
                <a:latin typeface="Century Gothic" panose="020B0502020202020204" pitchFamily="34" charset="0"/>
              </a:rPr>
            </a:br>
            <a:r>
              <a:rPr lang="en-US" sz="1600" b="1" dirty="0">
                <a:latin typeface="Century Gothic" panose="020B0502020202020204" pitchFamily="34" charset="0"/>
              </a:rPr>
              <a:t>Michigan Chapter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D5911-CC4E-B343-B038-553413582D6C}"/>
              </a:ext>
            </a:extLst>
          </p:cNvPr>
          <p:cNvSpPr txBox="1"/>
          <p:nvPr/>
        </p:nvSpPr>
        <p:spPr>
          <a:xfrm>
            <a:off x="9930114" y="5475266"/>
            <a:ext cx="142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University </a:t>
            </a:r>
          </a:p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of Michigan</a:t>
            </a:r>
          </a:p>
        </p:txBody>
      </p:sp>
    </p:spTree>
    <p:extLst>
      <p:ext uri="{BB962C8B-B14F-4D97-AF65-F5344CB8AC3E}">
        <p14:creationId xmlns:p14="http://schemas.microsoft.com/office/powerpoint/2010/main" val="373910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A05ED7-2400-D14B-809C-0B0EC2A2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1804870"/>
            <a:ext cx="10640615" cy="4459494"/>
          </a:xfrm>
        </p:spPr>
        <p:txBody>
          <a:bodyPr>
            <a:normAutofit/>
          </a:bodyPr>
          <a:lstStyle/>
          <a:p>
            <a:r>
              <a:rPr lang="en-US" b="1" dirty="0">
                <a:cs typeface="Arial" pitchFamily="34" charset="0"/>
              </a:rPr>
              <a:t>Introduction to our Project and Partnership Program 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Collaborative Partnership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Main Purpose of the Partnership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Things That Motivate Us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b="1" dirty="0">
                <a:cs typeface="Arial" pitchFamily="34" charset="0"/>
              </a:rPr>
              <a:t>Technical Work on Complex, Multi-target FHIR queries (Query Kits for FHIR)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Platforms Used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Examples of Query Kits for FHIR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Educational Programming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b="1" dirty="0">
                <a:cs typeface="Arial" pitchFamily="34" charset="0"/>
              </a:rPr>
              <a:t>Summary and Next Steps</a:t>
            </a:r>
          </a:p>
          <a:p>
            <a:endParaRPr lang="en-US" dirty="0">
              <a:cs typeface="Arial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8" y="1164706"/>
            <a:ext cx="9833429" cy="1028700"/>
          </a:xfrm>
        </p:spPr>
        <p:txBody>
          <a:bodyPr/>
          <a:lstStyle/>
          <a:p>
            <a:r>
              <a:rPr lang="en-US" sz="3000" dirty="0"/>
              <a:t>Agenda for Today</a:t>
            </a:r>
            <a:br>
              <a:rPr lang="en-US" dirty="0"/>
            </a:b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Specific Learning Objectives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7A05ED7-2400-D14B-809C-0B0EC2A2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2017946"/>
            <a:ext cx="10266382" cy="3429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Explain what complex, multi-target FHIR</a:t>
            </a:r>
            <a:r>
              <a:rPr lang="en-US" baseline="30000" dirty="0">
                <a:cs typeface="Arial" pitchFamily="34" charset="0"/>
              </a:rPr>
              <a:t>®</a:t>
            </a:r>
            <a:r>
              <a:rPr lang="en-US" dirty="0">
                <a:cs typeface="Arial" pitchFamily="34" charset="0"/>
              </a:rPr>
              <a:t> queries (</a:t>
            </a:r>
            <a:r>
              <a:rPr lang="en-US" b="1" dirty="0">
                <a:cs typeface="Arial" pitchFamily="34" charset="0"/>
              </a:rPr>
              <a:t>Query Kits</a:t>
            </a:r>
            <a:r>
              <a:rPr lang="en-US" dirty="0">
                <a:cs typeface="Arial" pitchFamily="34" charset="0"/>
              </a:rPr>
              <a:t>) are and do. </a:t>
            </a:r>
            <a:br>
              <a:rPr lang="en-US" dirty="0">
                <a:cs typeface="Arial" pitchFamily="34" charset="0"/>
              </a:rPr>
            </a:b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Critique the potential for </a:t>
            </a:r>
            <a:r>
              <a:rPr lang="en-US" b="1" dirty="0">
                <a:cs typeface="Arial" pitchFamily="34" charset="0"/>
              </a:rPr>
              <a:t>Query Kits </a:t>
            </a:r>
            <a:r>
              <a:rPr lang="en-US" dirty="0">
                <a:cs typeface="Arial" pitchFamily="34" charset="0"/>
              </a:rPr>
              <a:t>to fill information gaps pertaining to telehealth, medication reconciliation, and social determinants of health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None/>
            </a:pPr>
            <a:endParaRPr lang="en-US" dirty="0">
              <a:cs typeface="Arial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dirty="0">
                <a:cs typeface="Arial" pitchFamily="34" charset="0"/>
              </a:rPr>
              <a:t>Identify whether using </a:t>
            </a:r>
            <a:r>
              <a:rPr lang="en-US" b="1" dirty="0">
                <a:cs typeface="Arial" pitchFamily="34" charset="0"/>
              </a:rPr>
              <a:t>Query Kits</a:t>
            </a:r>
            <a:r>
              <a:rPr lang="en-US" dirty="0">
                <a:cs typeface="Arial" pitchFamily="34" charset="0"/>
              </a:rPr>
              <a:t> might provide a suitable solution for one or more health information needs of interest to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5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10392421" cy="696484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</a:rPr>
              <a:t>We Have Formed a Unique Partnership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br>
              <a:rPr lang="en-US" dirty="0"/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EA240C04-4249-B146-B5BC-98DD886857D2}"/>
              </a:ext>
            </a:extLst>
          </p:cNvPr>
          <p:cNvSpPr/>
          <p:nvPr/>
        </p:nvSpPr>
        <p:spPr>
          <a:xfrm>
            <a:off x="3875060" y="2770881"/>
            <a:ext cx="514350" cy="542290"/>
          </a:xfrm>
          <a:prstGeom prst="plus">
            <a:avLst>
              <a:gd name="adj" fmla="val 3611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D3FBA73E-7835-1746-A2E4-43F160FCE2E4}"/>
              </a:ext>
            </a:extLst>
          </p:cNvPr>
          <p:cNvSpPr/>
          <p:nvPr/>
        </p:nvSpPr>
        <p:spPr>
          <a:xfrm>
            <a:off x="8316535" y="2770881"/>
            <a:ext cx="514350" cy="542290"/>
          </a:xfrm>
          <a:prstGeom prst="plus">
            <a:avLst>
              <a:gd name="adj" fmla="val 3611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4CE50-3ED0-A545-BCDF-04CE71E81455}"/>
              </a:ext>
            </a:extLst>
          </p:cNvPr>
          <p:cNvSpPr txBox="1"/>
          <p:nvPr/>
        </p:nvSpPr>
        <p:spPr>
          <a:xfrm>
            <a:off x="4638999" y="2606387"/>
            <a:ext cx="31800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entury Gothic" panose="020B0502020202020204" pitchFamily="34" charset="0"/>
              </a:rPr>
              <a:t>Interoperability</a:t>
            </a:r>
            <a:br>
              <a:rPr lang="en-US" sz="2600" b="1" dirty="0">
                <a:latin typeface="Century Gothic" panose="020B0502020202020204" pitchFamily="34" charset="0"/>
              </a:rPr>
            </a:br>
            <a:r>
              <a:rPr lang="en-US" sz="2600" b="1" dirty="0">
                <a:latin typeface="Century Gothic" panose="020B0502020202020204" pitchFamily="34" charset="0"/>
              </a:rPr>
              <a:t>Institute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7269A-7EB4-0242-99E7-E4F646C9DF85}"/>
              </a:ext>
            </a:extLst>
          </p:cNvPr>
          <p:cNvSpPr txBox="1"/>
          <p:nvPr/>
        </p:nvSpPr>
        <p:spPr>
          <a:xfrm>
            <a:off x="9010593" y="2601501"/>
            <a:ext cx="30417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entury Gothic" panose="020B0502020202020204" pitchFamily="34" charset="0"/>
              </a:rPr>
              <a:t>University of</a:t>
            </a:r>
            <a:br>
              <a:rPr lang="en-US" sz="2600" b="1" dirty="0">
                <a:latin typeface="Century Gothic" panose="020B0502020202020204" pitchFamily="34" charset="0"/>
              </a:rPr>
            </a:br>
            <a:r>
              <a:rPr lang="en-US" sz="2600" b="1" dirty="0">
                <a:latin typeface="Century Gothic" panose="020B0502020202020204" pitchFamily="34" charset="0"/>
              </a:rPr>
              <a:t>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40E88-4710-FF4B-8183-C5E8117A1036}"/>
              </a:ext>
            </a:extLst>
          </p:cNvPr>
          <p:cNvSpPr txBox="1"/>
          <p:nvPr/>
        </p:nvSpPr>
        <p:spPr>
          <a:xfrm>
            <a:off x="261257" y="2601501"/>
            <a:ext cx="34356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Century Gothic" panose="020B0502020202020204" pitchFamily="34" charset="0"/>
              </a:rPr>
              <a:t>HIMSS</a:t>
            </a:r>
            <a:br>
              <a:rPr lang="en-US" sz="2600" b="1" dirty="0">
                <a:latin typeface="Century Gothic" panose="020B0502020202020204" pitchFamily="34" charset="0"/>
              </a:rPr>
            </a:br>
            <a:r>
              <a:rPr lang="en-US" sz="2600" b="1" dirty="0">
                <a:latin typeface="Century Gothic" panose="020B0502020202020204" pitchFamily="34" charset="0"/>
              </a:rPr>
              <a:t>Michigan Chapter</a:t>
            </a:r>
          </a:p>
        </p:txBody>
      </p:sp>
    </p:spTree>
    <p:extLst>
      <p:ext uri="{BB962C8B-B14F-4D97-AF65-F5344CB8AC3E}">
        <p14:creationId xmlns:p14="http://schemas.microsoft.com/office/powerpoint/2010/main" val="26124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573B62-3D66-4B42-842E-3E574C57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393" y="1746642"/>
            <a:ext cx="9380550" cy="4226400"/>
          </a:xfrm>
        </p:spPr>
        <p:txBody>
          <a:bodyPr>
            <a:normAutofit/>
          </a:bodyPr>
          <a:lstStyle/>
          <a:p>
            <a:r>
              <a:rPr lang="en-US" b="1" dirty="0">
                <a:cs typeface="Arial" pitchFamily="34" charset="0"/>
              </a:rPr>
              <a:t>Breadth and Diversity </a:t>
            </a:r>
          </a:p>
          <a:p>
            <a:pPr lv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1,700 members</a:t>
            </a:r>
          </a:p>
          <a:p>
            <a:pPr lv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Extraordinary member talent and diversity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b="1" dirty="0">
                <a:cs typeface="Arial" pitchFamily="34" charset="0"/>
              </a:rPr>
              <a:t>Collaboration, Education and Leadership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Health IT &amp; Health Info Exchange innovation, policy, workforce development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HIMSS Changemaker Chapter for advocacy</a:t>
            </a:r>
          </a:p>
          <a:p>
            <a:pPr lv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Partner on interoperability, care coordination, use of standards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Work on Michigan HIT Commission’ s Statewide 5-Year HIT Roadmap</a:t>
            </a:r>
          </a:p>
          <a:p>
            <a:pPr lv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Sponsor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nterns</a:t>
            </a:r>
          </a:p>
          <a:p>
            <a:pPr lv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Conduct career fairs </a:t>
            </a:r>
          </a:p>
          <a:p>
            <a:endParaRPr lang="en-US" b="1" dirty="0">
              <a:cs typeface="Arial" pitchFamily="34" charset="0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 txBox="1">
            <a:spLocks/>
          </p:cNvSpPr>
          <p:nvPr/>
        </p:nvSpPr>
        <p:spPr>
          <a:xfrm>
            <a:off x="835310" y="574094"/>
            <a:ext cx="9979814" cy="128585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600" b="0" i="1" kern="1200" spc="0" baseline="0">
                <a:solidFill>
                  <a:srgbClr val="1E22AA"/>
                </a:solidFill>
                <a:latin typeface="Prometo Medium" panose="020B0604030203060203" pitchFamily="34" charset="77"/>
                <a:ea typeface="+mj-ea"/>
                <a:cs typeface="+mj-cs"/>
              </a:defRPr>
            </a:lvl1pPr>
          </a:lstStyle>
          <a:p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B0546C5-39DD-A747-B2E4-E296086A2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10392421" cy="696484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</a:rPr>
              <a:t>HIMSS Michigan Chapter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br>
              <a:rPr lang="en-US" dirty="0"/>
            </a:b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46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1111DC-832B-464A-AE00-E48694D8BE69}"/>
              </a:ext>
            </a:extLst>
          </p:cNvPr>
          <p:cNvSpPr txBox="1">
            <a:spLocks/>
          </p:cNvSpPr>
          <p:nvPr/>
        </p:nvSpPr>
        <p:spPr>
          <a:xfrm>
            <a:off x="2140123" y="1723633"/>
            <a:ext cx="9377872" cy="445949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95275" indent="-295275" algn="l" defTabSz="914318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7525" indent="-168275" algn="l" defTabSz="914318" rtl="0" eaLnBrk="1" latinLnBrk="0" hangingPunct="1">
              <a:lnSpc>
                <a:spcPct val="10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 kern="120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687388" indent="-169863" algn="l" defTabSz="914318" rtl="0" eaLnBrk="1" latinLnBrk="0" hangingPunct="1">
              <a:lnSpc>
                <a:spcPct val="10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866775" indent="-179388" algn="l" defTabSz="914318" rtl="0" eaLnBrk="1" latinLnBrk="0" hangingPunct="1">
              <a:lnSpc>
                <a:spcPct val="10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alpha val="7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036638" indent="-169863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 b="0" i="0" kern="1200" baseline="0">
                <a:solidFill>
                  <a:schemeClr val="tx1">
                    <a:alpha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IOI offers a neutral HIT space where … </a:t>
            </a:r>
          </a:p>
          <a:p>
            <a:r>
              <a:rPr lang="en-US" b="1" dirty="0">
                <a:cs typeface="Arial" pitchFamily="34" charset="0"/>
              </a:rPr>
              <a:t>Organizations can collectively demonstrate interoperable HIT solutions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IOI Provides the Interoperability Land™ sandbox with synthetic FHIR data</a:t>
            </a:r>
          </a:p>
          <a:p>
            <a:r>
              <a:rPr lang="en-US" b="1" dirty="0">
                <a:cs typeface="Arial" pitchFamily="34" charset="0"/>
              </a:rPr>
              <a:t>People can learn to innovate with modern technologies &amp; standards</a:t>
            </a:r>
            <a:endParaRPr lang="en-US" sz="2000" b="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IOI Organizes Connectathons and Interoperathons</a:t>
            </a:r>
          </a:p>
          <a:p>
            <a:r>
              <a:rPr lang="en-US" b="1" dirty="0">
                <a:cs typeface="Arial" pitchFamily="34" charset="0"/>
              </a:rPr>
              <a:t>HIT workforce development can take place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IOI Runs an Internship Program for 100+ student interns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Recognized by HIMSS Technology Informatics Guiding Education Reform (TIGER</a:t>
            </a:r>
            <a:r>
              <a:rPr lang="en-US" dirty="0">
                <a:solidFill>
                  <a:schemeClr val="accent1"/>
                </a:solidFill>
                <a:cs typeface="Arial" pitchFamily="34" charset="0"/>
              </a:rPr>
              <a:t>)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A7826B9E-5924-E245-9810-50F5D5D2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10392421" cy="696484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</a:rPr>
              <a:t>Interoperability Institute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br>
              <a:rPr lang="en-US" dirty="0"/>
            </a:b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9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626C039-8FCE-B245-86ED-54911FA0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10392421" cy="696484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</a:rPr>
              <a:t>University of Michigan’s Health IT Programs</a:t>
            </a:r>
            <a:br>
              <a:rPr lang="en-US" sz="1400" dirty="0">
                <a:solidFill>
                  <a:srgbClr val="FF0000"/>
                </a:solidFill>
                <a:cs typeface="Arial" pitchFamily="34" charset="0"/>
              </a:rPr>
            </a:br>
            <a:br>
              <a:rPr lang="en-US" dirty="0"/>
            </a:b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F7D9-4369-F049-A2C1-18EB47D2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F2E6-64A8-0F46-AF27-0A96D82A033B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573B62-3D66-4B42-842E-3E574C57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874" y="1704604"/>
            <a:ext cx="8313508" cy="4459494"/>
          </a:xfrm>
        </p:spPr>
        <p:txBody>
          <a:bodyPr>
            <a:normAutofit/>
          </a:bodyPr>
          <a:lstStyle/>
          <a:p>
            <a:r>
              <a:rPr lang="en-US" b="1" dirty="0">
                <a:cs typeface="Arial" pitchFamily="34" charset="0"/>
              </a:rPr>
              <a:t>Masters in Health Informatics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@ School of Information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Residential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≈ 40 students per year, some of whom are IOI Interns too!</a:t>
            </a:r>
          </a:p>
          <a:p>
            <a:r>
              <a:rPr lang="en-US" b="1" dirty="0">
                <a:cs typeface="Arial" pitchFamily="34" charset="0"/>
              </a:rPr>
              <a:t>Masters in Health Infrastructures and Learning Systems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@ Medical School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Online and Residential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≈ 20 students per year</a:t>
            </a:r>
          </a:p>
          <a:p>
            <a:r>
              <a:rPr lang="en-US" b="1" dirty="0">
                <a:cs typeface="Arial" pitchFamily="34" charset="0"/>
              </a:rPr>
              <a:t>PhD in Health Infrastructures and Learning Systems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@ Medical School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Residential</a:t>
            </a:r>
          </a:p>
          <a:p>
            <a:pPr lvl="1"/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avi Powerpoint Template">
  <a:themeElements>
    <a:clrScheme name="Custom 1">
      <a:dk1>
        <a:srgbClr val="000000"/>
      </a:dk1>
      <a:lt1>
        <a:srgbClr val="FFFFFF"/>
      </a:lt1>
      <a:dk2>
        <a:srgbClr val="777777"/>
      </a:dk2>
      <a:lt2>
        <a:srgbClr val="FEFCFF"/>
      </a:lt2>
      <a:accent1>
        <a:srgbClr val="1E22AA"/>
      </a:accent1>
      <a:accent2>
        <a:srgbClr val="55C1E9"/>
      </a:accent2>
      <a:accent3>
        <a:srgbClr val="FF5959"/>
      </a:accent3>
      <a:accent4>
        <a:srgbClr val="3CD5AF"/>
      </a:accent4>
      <a:accent5>
        <a:srgbClr val="FFC72C"/>
      </a:accent5>
      <a:accent6>
        <a:srgbClr val="D064CE"/>
      </a:accent6>
      <a:hlink>
        <a:srgbClr val="5352F5"/>
      </a:hlink>
      <a:folHlink>
        <a:srgbClr val="BFBFBF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IMSS_Powerpoint" id="{02F49452-A24F-E947-B927-5A8A0C6DACE2}" vid="{22F9A577-ABF8-6944-901B-C9DA339A83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78880</TotalTime>
  <Words>2155</Words>
  <Application>Microsoft Macintosh PowerPoint</Application>
  <PresentationFormat>Widescreen</PresentationFormat>
  <Paragraphs>410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Open Sans Condensed</vt:lpstr>
      <vt:lpstr>Trebuchet MS</vt:lpstr>
      <vt:lpstr>Century Gothic</vt:lpstr>
      <vt:lpstr>Open Sans</vt:lpstr>
      <vt:lpstr>Vrinda</vt:lpstr>
      <vt:lpstr>Prometo Medium</vt:lpstr>
      <vt:lpstr>Calibri</vt:lpstr>
      <vt:lpstr>Arial</vt:lpstr>
      <vt:lpstr>Ravi Powerpoint Template</vt:lpstr>
      <vt:lpstr>PowerPoint Presentation</vt:lpstr>
      <vt:lpstr>Today’s Speakers</vt:lpstr>
      <vt:lpstr>Conflicts of Interest</vt:lpstr>
      <vt:lpstr>Agenda for Today  </vt:lpstr>
      <vt:lpstr>Specific Learning Objectives </vt:lpstr>
      <vt:lpstr>We Have Formed a Unique Partnership  </vt:lpstr>
      <vt:lpstr>HIMSS Michigan Chapter  </vt:lpstr>
      <vt:lpstr>Interoperability Institute  </vt:lpstr>
      <vt:lpstr>University of Michigan’s Health IT Programs  </vt:lpstr>
      <vt:lpstr> Collaboration</vt:lpstr>
      <vt:lpstr>Our Goal is Holistic Interoperability</vt:lpstr>
      <vt:lpstr>Some of the Things That Motivate Us</vt:lpstr>
      <vt:lpstr>Audience Question #1</vt:lpstr>
      <vt:lpstr>   What are Query Kits?     (aka Complex Multi-target FHIR Queries) </vt:lpstr>
      <vt:lpstr>The General Idea of a Query Kit </vt:lpstr>
      <vt:lpstr>Job of a Query Kit for Medication Reconciliation </vt:lpstr>
      <vt:lpstr>Overview of Our Setup to Create Query Kits </vt:lpstr>
      <vt:lpstr>About our Data</vt:lpstr>
      <vt:lpstr>About our Data Platform </vt:lpstr>
      <vt:lpstr>About Query Kit Development </vt:lpstr>
      <vt:lpstr>Generalizing Our Setup </vt:lpstr>
      <vt:lpstr>Query Kit for Medication Reconciliation  </vt:lpstr>
      <vt:lpstr>App Using Query Kit for Medication Reconciliation  </vt:lpstr>
      <vt:lpstr>Query Kit for Social Determinants of Health  </vt:lpstr>
      <vt:lpstr>Query Kit for Social Determinants of Health  </vt:lpstr>
      <vt:lpstr>Available GitHub Repository with Query Kits  </vt:lpstr>
      <vt:lpstr>Audience Question #2</vt:lpstr>
      <vt:lpstr>    About our ongoing educational program     </vt:lpstr>
      <vt:lpstr>Education on FHIR &amp; Interoperability – Initial Results  </vt:lpstr>
      <vt:lpstr>We Have a Growing Educational Program . </vt:lpstr>
      <vt:lpstr>Summary Points  </vt:lpstr>
      <vt:lpstr>Any Questions About All This Stuff?</vt:lpstr>
      <vt:lpstr>Thank you!</vt:lpstr>
    </vt:vector>
  </TitlesOfParts>
  <Manager/>
  <Company>HIMSS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HIMSS PowerPoint Presentation</dc:title>
  <dc:subject/>
  <dc:creator>Schnitkey, Blake</dc:creator>
  <cp:keywords/>
  <dc:description/>
  <cp:lastModifiedBy>Flynn, Allen</cp:lastModifiedBy>
  <cp:revision>623</cp:revision>
  <cp:lastPrinted>2017-06-12T04:25:23Z</cp:lastPrinted>
  <dcterms:created xsi:type="dcterms:W3CDTF">2017-06-04T03:43:17Z</dcterms:created>
  <dcterms:modified xsi:type="dcterms:W3CDTF">2021-11-16T17:29:20Z</dcterms:modified>
  <cp:category/>
</cp:coreProperties>
</file>